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63" r:id="rId4"/>
    <p:sldId id="264" r:id="rId5"/>
    <p:sldId id="259" r:id="rId6"/>
    <p:sldId id="267" r:id="rId7"/>
    <p:sldId id="266" r:id="rId8"/>
    <p:sldId id="265" r:id="rId9"/>
    <p:sldId id="268" r:id="rId10"/>
    <p:sldId id="261" r:id="rId11"/>
    <p:sldId id="262"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18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0E8461-B150-4552-90D8-CB832FF6A824}" type="datetimeFigureOut">
              <a:rPr lang="fr-FR" smtClean="0"/>
              <a:t>26/04/2022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468C33-E8D6-4F75-BF1B-577DC204BD08}" type="slidenum">
              <a:rPr lang="fr-FR" smtClean="0"/>
              <a:t>‹N°›</a:t>
            </a:fld>
            <a:endParaRPr lang="fr-FR"/>
          </a:p>
        </p:txBody>
      </p:sp>
    </p:spTree>
    <p:extLst>
      <p:ext uri="{BB962C8B-B14F-4D97-AF65-F5344CB8AC3E}">
        <p14:creationId xmlns:p14="http://schemas.microsoft.com/office/powerpoint/2010/main" val="221628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1</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3066574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10</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3066574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11</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3066574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2</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3066574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3</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2645575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4</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661039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5</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3066574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6</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325617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7</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571934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8</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3949492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p:spPr>
        <p:txBody>
          <a:bodyPr/>
          <a:lstStyle/>
          <a:p>
            <a:endParaRPr lang="fr-FR" altLang="fr-FR" dirty="0" smtClean="0">
              <a:latin typeface="Arial" panose="020B0604020202020204" pitchFamily="34" charset="0"/>
              <a:cs typeface="Arial" panose="020B0604020202020204" pitchFamily="34" charset="0"/>
            </a:endParaRPr>
          </a:p>
        </p:txBody>
      </p:sp>
      <p:sp>
        <p:nvSpPr>
          <p:cNvPr id="28676" name="Espace réservé du numéro de diapositive 3"/>
          <p:cNvSpPr>
            <a:spLocks noGrp="1"/>
          </p:cNvSpPr>
          <p:nvPr>
            <p:ph type="sldNum" sz="quarter" idx="5"/>
          </p:nvPr>
        </p:nvSpPr>
        <p:spPr>
          <a:noFill/>
        </p:spPr>
        <p:txBody>
          <a:bodyPr/>
          <a:lstStyle>
            <a:lvl1pPr defTabSz="9906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906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90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90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90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F0CC4A5-DAB5-4220-9BDB-B52EBB22C3FE}" type="slidenum">
              <a:rPr lang="fr-FR" altLang="fr-FR" sz="1300">
                <a:solidFill>
                  <a:srgbClr val="000000"/>
                </a:solidFill>
              </a:rPr>
              <a:pPr>
                <a:spcBef>
                  <a:spcPct val="0"/>
                </a:spcBef>
              </a:pPr>
              <a:t>9</a:t>
            </a:fld>
            <a:endParaRPr lang="fr-FR" altLang="fr-FR" sz="1300" dirty="0">
              <a:solidFill>
                <a:srgbClr val="000000"/>
              </a:solidFill>
            </a:endParaRPr>
          </a:p>
        </p:txBody>
      </p:sp>
      <p:graphicFrame>
        <p:nvGraphicFramePr>
          <p:cNvPr id="2" name="Tableau 1"/>
          <p:cNvGraphicFramePr>
            <a:graphicFrameLocks noGrp="1"/>
          </p:cNvGraphicFramePr>
          <p:nvPr/>
        </p:nvGraphicFramePr>
        <p:xfrm>
          <a:off x="1101726" y="1444625"/>
          <a:ext cx="4951413" cy="2881313"/>
        </p:xfrm>
        <a:graphic>
          <a:graphicData uri="http://schemas.openxmlformats.org/drawingml/2006/table">
            <a:tbl>
              <a:tblPr/>
              <a:tblGrid>
                <a:gridCol w="1973403">
                  <a:extLst>
                    <a:ext uri="{9D8B030D-6E8A-4147-A177-3AD203B41FA5}">
                      <a16:colId xmlns:a16="http://schemas.microsoft.com/office/drawing/2014/main" val="1975468705"/>
                    </a:ext>
                  </a:extLst>
                </a:gridCol>
                <a:gridCol w="1281122">
                  <a:extLst>
                    <a:ext uri="{9D8B030D-6E8A-4147-A177-3AD203B41FA5}">
                      <a16:colId xmlns:a16="http://schemas.microsoft.com/office/drawing/2014/main" val="3641366255"/>
                    </a:ext>
                  </a:extLst>
                </a:gridCol>
                <a:gridCol w="1116008">
                  <a:extLst>
                    <a:ext uri="{9D8B030D-6E8A-4147-A177-3AD203B41FA5}">
                      <a16:colId xmlns:a16="http://schemas.microsoft.com/office/drawing/2014/main" val="1201084093"/>
                    </a:ext>
                  </a:extLst>
                </a:gridCol>
                <a:gridCol w="580880">
                  <a:extLst>
                    <a:ext uri="{9D8B030D-6E8A-4147-A177-3AD203B41FA5}">
                      <a16:colId xmlns:a16="http://schemas.microsoft.com/office/drawing/2014/main" val="3565897515"/>
                    </a:ext>
                  </a:extLst>
                </a:gridCol>
              </a:tblGrid>
              <a:tr h="82323">
                <a:tc>
                  <a:txBody>
                    <a:bodyPr/>
                    <a:lstStyle/>
                    <a:p>
                      <a:pPr algn="ctr" fontAlgn="b"/>
                      <a:r>
                        <a:rPr lang="fr-FR" sz="400" b="1" i="0" u="none" strike="noStrike" dirty="0">
                          <a:solidFill>
                            <a:srgbClr val="000000"/>
                          </a:solidFill>
                          <a:effectLst/>
                          <a:latin typeface="Calibri" panose="020F0502020204030204" pitchFamily="34" charset="0"/>
                        </a:rPr>
                        <a:t>Dépenses Collèges </a:t>
                      </a:r>
                    </a:p>
                  </a:txBody>
                  <a:tcPr marL="3572" marR="3572" marT="357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2019</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Montant TTC 2018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1" i="0" u="none" strike="noStrike" dirty="0">
                          <a:solidFill>
                            <a:srgbClr val="000000"/>
                          </a:solidFill>
                          <a:effectLst/>
                          <a:latin typeface="Calibri" panose="020F0502020204030204" pitchFamily="34" charset="0"/>
                        </a:rPr>
                        <a:t>Evolution 2019/2018  </a:t>
                      </a:r>
                    </a:p>
                  </a:txBody>
                  <a:tcPr marL="3572" marR="3572" marT="35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967874"/>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Caraman</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28 234,55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19 604,59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44,0%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23646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FRANCOIS MITTERRAND Fenouillet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27 714,23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9 255,24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199,4%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237755"/>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ANDRE MALRAUX -Ramonville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6 205,03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2969359"/>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LEO FERRE - St Lys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5 942,93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6 660,22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-10,8%</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898316"/>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ALAIN SAVARY -Fronton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3 354,22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595033"/>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JACQUELINE AURIOL-Villeneuve 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dirty="0">
                          <a:solidFill>
                            <a:srgbClr val="000000"/>
                          </a:solidFill>
                          <a:effectLst/>
                          <a:latin typeface="Calibri" panose="020F0502020204030204" pitchFamily="34" charset="0"/>
                        </a:rPr>
                        <a:t>                                                  3 314,46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                                         1 638,64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dirty="0">
                          <a:solidFill>
                            <a:srgbClr val="000000"/>
                          </a:solidFill>
                          <a:effectLst/>
                          <a:latin typeface="Calibri" panose="020F0502020204030204" pitchFamily="34" charset="0"/>
                        </a:rPr>
                        <a:t>102,3%</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319692"/>
                  </a:ext>
                </a:extLst>
              </a:tr>
              <a:tr h="82323">
                <a:tc>
                  <a:txBody>
                    <a:bodyPr/>
                    <a:lstStyle/>
                    <a:p>
                      <a:pPr algn="l" fontAlgn="b"/>
                      <a:r>
                        <a:rPr lang="fr-FR" sz="400" b="0" i="0" u="none" strike="noStrike" dirty="0">
                          <a:solidFill>
                            <a:srgbClr val="000000"/>
                          </a:solidFill>
                          <a:effectLst/>
                          <a:latin typeface="Calibri" panose="020F0502020204030204" pitchFamily="34" charset="0"/>
                        </a:rPr>
                        <a:t>COLLEGE ELISABETH BADINTER -</a:t>
                      </a:r>
                      <a:r>
                        <a:rPr lang="fr-FR" sz="400" b="0" i="0" u="none" strike="noStrike" dirty="0" err="1">
                          <a:solidFill>
                            <a:srgbClr val="000000"/>
                          </a:solidFill>
                          <a:effectLst/>
                          <a:latin typeface="Calibri" panose="020F0502020204030204" pitchFamily="34" charset="0"/>
                        </a:rPr>
                        <a:t>Fonsegrives</a:t>
                      </a:r>
                      <a:endParaRPr lang="fr-FR" sz="400" b="0" i="0" u="none" strike="noStrike">
                        <a:solidFill>
                          <a:srgbClr val="000000"/>
                        </a:solidFill>
                        <a:effectLst/>
                        <a:latin typeface="Calibri" panose="020F0502020204030204" pitchFamily="34" charset="0"/>
                      </a:endParaRP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2 800,84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6 381,03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-56,1%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95497"/>
                  </a:ext>
                </a:extLst>
              </a:tr>
              <a:tr h="82323">
                <a:tc>
                  <a:txBody>
                    <a:bodyPr/>
                    <a:lstStyle/>
                    <a:p>
                      <a:pPr algn="l" fontAlgn="b"/>
                      <a:r>
                        <a:rPr lang="fr-FR" sz="400" b="0" i="0" u="none" strike="noStrike">
                          <a:solidFill>
                            <a:srgbClr val="000000"/>
                          </a:solidFill>
                          <a:effectLst/>
                          <a:latin typeface="Calibri" panose="020F0502020204030204" pitchFamily="34" charset="0"/>
                        </a:rPr>
                        <a:t>COLLEGE ROBERT ROGER-Rieumes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2 667,06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114,89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2221,4%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585683"/>
                  </a:ext>
                </a:extLst>
              </a:tr>
              <a:tr h="82323">
                <a:tc>
                  <a:txBody>
                    <a:bodyPr/>
                    <a:lstStyle/>
                    <a:p>
                      <a:pPr algn="l" fontAlgn="b"/>
                      <a:r>
                        <a:rPr lang="fr-FR" sz="400" b="0" i="0" u="none" strike="noStrike">
                          <a:solidFill>
                            <a:srgbClr val="000000"/>
                          </a:solidFill>
                          <a:effectLst/>
                          <a:latin typeface="Calibri" panose="020F0502020204030204" pitchFamily="34" charset="0"/>
                        </a:rPr>
                        <a:t>COLLEGE LES ROUSSILLOUS- St Pierre de L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2 600,59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1 801,41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44,4%</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900903"/>
                  </a:ext>
                </a:extLst>
              </a:tr>
              <a:tr h="82323">
                <a:tc>
                  <a:txBody>
                    <a:bodyPr/>
                    <a:lstStyle/>
                    <a:p>
                      <a:pPr algn="l" fontAlgn="b"/>
                      <a:r>
                        <a:rPr lang="fr-FR" sz="400" b="0" i="0" u="none" strike="noStrike">
                          <a:solidFill>
                            <a:srgbClr val="000000"/>
                          </a:solidFill>
                          <a:effectLst/>
                          <a:latin typeface="Calibri" panose="020F0502020204030204" pitchFamily="34" charset="0"/>
                        </a:rPr>
                        <a:t>COLLEGE PAUL CEZANNE-Montrabé</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2 578,11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1130784"/>
                  </a:ext>
                </a:extLst>
              </a:tr>
              <a:tr h="82323">
                <a:tc>
                  <a:txBody>
                    <a:bodyPr/>
                    <a:lstStyle/>
                    <a:p>
                      <a:pPr algn="l" fontAlgn="b"/>
                      <a:r>
                        <a:rPr lang="en-US" sz="400" b="0" i="0" u="none" strike="noStrike">
                          <a:solidFill>
                            <a:srgbClr val="000000"/>
                          </a:solidFill>
                          <a:effectLst/>
                          <a:latin typeface="Calibri" panose="020F0502020204030204" pitchFamily="34" charset="0"/>
                        </a:rPr>
                        <a:t>COLLEGE SIMONE VEIL- St Jory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2 570,58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76556"/>
                  </a:ext>
                </a:extLst>
              </a:tr>
              <a:tr h="82323">
                <a:tc>
                  <a:txBody>
                    <a:bodyPr/>
                    <a:lstStyle/>
                    <a:p>
                      <a:pPr algn="l" fontAlgn="b"/>
                      <a:r>
                        <a:rPr lang="fr-FR" sz="400" b="0" i="0" u="none" strike="noStrike">
                          <a:solidFill>
                            <a:srgbClr val="000000"/>
                          </a:solidFill>
                          <a:effectLst/>
                          <a:latin typeface="Calibri" panose="020F0502020204030204" pitchFamily="34" charset="0"/>
                        </a:rPr>
                        <a:t>COLLEGE JEAN PAUL LAURENS-Ayguesvives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2 350,49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2 977,21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518318"/>
                  </a:ext>
                </a:extLst>
              </a:tr>
              <a:tr h="82323">
                <a:tc>
                  <a:txBody>
                    <a:bodyPr/>
                    <a:lstStyle/>
                    <a:p>
                      <a:pPr algn="l" fontAlgn="b"/>
                      <a:r>
                        <a:rPr lang="fr-FR" sz="400" b="0" i="0" u="none" strike="noStrike">
                          <a:solidFill>
                            <a:srgbClr val="000000"/>
                          </a:solidFill>
                          <a:effectLst/>
                          <a:latin typeface="Calibri" panose="020F0502020204030204" pitchFamily="34" charset="0"/>
                        </a:rPr>
                        <a:t>COLLEGE LEON BLUM-Colomiers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2 161,92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2709711"/>
                  </a:ext>
                </a:extLst>
              </a:tr>
              <a:tr h="82323">
                <a:tc>
                  <a:txBody>
                    <a:bodyPr/>
                    <a:lstStyle/>
                    <a:p>
                      <a:pPr algn="l" fontAlgn="b"/>
                      <a:r>
                        <a:rPr lang="fr-FR" sz="400" b="0" i="0" u="none" strike="noStrike">
                          <a:solidFill>
                            <a:srgbClr val="000000"/>
                          </a:solidFill>
                          <a:effectLst/>
                          <a:latin typeface="Calibri" panose="020F0502020204030204" pitchFamily="34" charset="0"/>
                        </a:rPr>
                        <a:t>COLLEGE  VINCENT AURIOL - Revel</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1 500,63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1933527"/>
                  </a:ext>
                </a:extLst>
              </a:tr>
              <a:tr h="82323">
                <a:tc>
                  <a:txBody>
                    <a:bodyPr/>
                    <a:lstStyle/>
                    <a:p>
                      <a:pPr algn="l" fontAlgn="b"/>
                      <a:r>
                        <a:rPr lang="fr-FR" sz="400" b="0" i="0" u="none" strike="noStrike">
                          <a:solidFill>
                            <a:srgbClr val="000000"/>
                          </a:solidFill>
                          <a:effectLst/>
                          <a:latin typeface="Calibri" panose="020F0502020204030204" pitchFamily="34" charset="0"/>
                        </a:rPr>
                        <a:t>COLLEGE FORAIN FRANCOIS VERDIER -Léguevin</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1 349,16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548327"/>
                  </a:ext>
                </a:extLst>
              </a:tr>
              <a:tr h="82323">
                <a:tc>
                  <a:txBody>
                    <a:bodyPr/>
                    <a:lstStyle/>
                    <a:p>
                      <a:pPr algn="l" fontAlgn="b"/>
                      <a:r>
                        <a:rPr lang="fr-FR" sz="400" b="0" i="0" u="none" strike="noStrike">
                          <a:solidFill>
                            <a:srgbClr val="000000"/>
                          </a:solidFill>
                          <a:effectLst/>
                          <a:latin typeface="Calibri" panose="020F0502020204030204" pitchFamily="34" charset="0"/>
                        </a:rPr>
                        <a:t>COLLEGE CLAUDE CORNAC- Grantentour</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1 209,90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2 041,69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02439"/>
                  </a:ext>
                </a:extLst>
              </a:tr>
              <a:tr h="82323">
                <a:tc>
                  <a:txBody>
                    <a:bodyPr/>
                    <a:lstStyle/>
                    <a:p>
                      <a:pPr algn="l" fontAlgn="b"/>
                      <a:r>
                        <a:rPr lang="fr-FR" sz="400" b="0" i="0" u="none" strike="noStrike">
                          <a:solidFill>
                            <a:srgbClr val="000000"/>
                          </a:solidFill>
                          <a:effectLst/>
                          <a:latin typeface="Calibri" panose="020F0502020204030204" pitchFamily="34" charset="0"/>
                        </a:rPr>
                        <a:t>COLLEGE GEORGES BRASSENS- Montastruc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1 134,66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821718"/>
                  </a:ext>
                </a:extLst>
              </a:tr>
              <a:tr h="82323">
                <a:tc>
                  <a:txBody>
                    <a:bodyPr/>
                    <a:lstStyle/>
                    <a:p>
                      <a:pPr algn="l" fontAlgn="b"/>
                      <a:r>
                        <a:rPr lang="fr-FR" sz="400" b="0" i="0" u="none" strike="noStrike">
                          <a:solidFill>
                            <a:srgbClr val="000000"/>
                          </a:solidFill>
                          <a:effectLst/>
                          <a:latin typeface="Calibri" panose="020F0502020204030204" pitchFamily="34" charset="0"/>
                        </a:rPr>
                        <a:t>COLLEGE JACQUES PREVERT- St Orens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1 036,01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904522"/>
                  </a:ext>
                </a:extLst>
              </a:tr>
              <a:tr h="82323">
                <a:tc>
                  <a:txBody>
                    <a:bodyPr/>
                    <a:lstStyle/>
                    <a:p>
                      <a:pPr algn="l" fontAlgn="b"/>
                      <a:r>
                        <a:rPr lang="fr-FR" sz="400" b="0" i="0" u="none" strike="noStrike">
                          <a:solidFill>
                            <a:srgbClr val="000000"/>
                          </a:solidFill>
                          <a:effectLst/>
                          <a:latin typeface="Calibri" panose="020F0502020204030204" pitchFamily="34" charset="0"/>
                        </a:rPr>
                        <a:t>COLLEGE GALILEE-La Salvetat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850,33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778846"/>
                  </a:ext>
                </a:extLst>
              </a:tr>
              <a:tr h="82323">
                <a:tc>
                  <a:txBody>
                    <a:bodyPr/>
                    <a:lstStyle/>
                    <a:p>
                      <a:pPr algn="l" fontAlgn="b"/>
                      <a:r>
                        <a:rPr lang="fr-FR" sz="400" b="0" i="0" u="none" strike="noStrike">
                          <a:solidFill>
                            <a:srgbClr val="000000"/>
                          </a:solidFill>
                          <a:effectLst/>
                          <a:latin typeface="Calibri" panose="020F0502020204030204" pitchFamily="34" charset="0"/>
                        </a:rPr>
                        <a:t>COLLEGE DANIEL SORANO-Pins justaret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736,78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728880"/>
                  </a:ext>
                </a:extLst>
              </a:tr>
              <a:tr h="82323">
                <a:tc>
                  <a:txBody>
                    <a:bodyPr/>
                    <a:lstStyle/>
                    <a:p>
                      <a:pPr algn="l" fontAlgn="b"/>
                      <a:r>
                        <a:rPr lang="fr-FR" sz="400" b="0" i="0" u="none" strike="noStrike">
                          <a:solidFill>
                            <a:srgbClr val="000000"/>
                          </a:solidFill>
                          <a:effectLst/>
                          <a:latin typeface="Calibri" panose="020F0502020204030204" pitchFamily="34" charset="0"/>
                        </a:rPr>
                        <a:t>COLLEGE JOSEPH REY-Cadours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672,68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3083339"/>
                  </a:ext>
                </a:extLst>
              </a:tr>
              <a:tr h="82323">
                <a:tc>
                  <a:txBody>
                    <a:bodyPr/>
                    <a:lstStyle/>
                    <a:p>
                      <a:pPr algn="l" fontAlgn="b"/>
                      <a:r>
                        <a:rPr lang="en-US" sz="400" b="0" i="0" u="none" strike="noStrike">
                          <a:solidFill>
                            <a:srgbClr val="000000"/>
                          </a:solidFill>
                          <a:effectLst/>
                          <a:latin typeface="Calibri" panose="020F0502020204030204" pitchFamily="34" charset="0"/>
                        </a:rPr>
                        <a:t>COLLEGE ROMAIN ROLLAND- St Jean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624,99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95607"/>
                  </a:ext>
                </a:extLst>
              </a:tr>
              <a:tr h="82323">
                <a:tc>
                  <a:txBody>
                    <a:bodyPr/>
                    <a:lstStyle/>
                    <a:p>
                      <a:pPr algn="l" fontAlgn="b"/>
                      <a:r>
                        <a:rPr lang="fr-FR" sz="400" b="0" i="0" u="none" strike="noStrike">
                          <a:solidFill>
                            <a:srgbClr val="000000"/>
                          </a:solidFill>
                          <a:effectLst/>
                          <a:latin typeface="Calibri" panose="020F0502020204030204" pitchFamily="34" charset="0"/>
                        </a:rPr>
                        <a:t>COLLEGE ADRIENNE BOLLAND -Bessières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582,89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8797836"/>
                  </a:ext>
                </a:extLst>
              </a:tr>
              <a:tr h="82323">
                <a:tc>
                  <a:txBody>
                    <a:bodyPr/>
                    <a:lstStyle/>
                    <a:p>
                      <a:pPr algn="l" fontAlgn="b"/>
                      <a:r>
                        <a:rPr lang="fr-FR" sz="400" b="0" i="0" u="none" strike="noStrike">
                          <a:solidFill>
                            <a:srgbClr val="000000"/>
                          </a:solidFill>
                          <a:effectLst/>
                          <a:latin typeface="Calibri" panose="020F0502020204030204" pitchFamily="34" charset="0"/>
                        </a:rPr>
                        <a:t>COLLEGE JOLIMONT</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580,78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192,22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202,1%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408663"/>
                  </a:ext>
                </a:extLst>
              </a:tr>
              <a:tr h="82323">
                <a:tc>
                  <a:txBody>
                    <a:bodyPr/>
                    <a:lstStyle/>
                    <a:p>
                      <a:pPr algn="l" fontAlgn="b"/>
                      <a:r>
                        <a:rPr lang="fr-FR" sz="400" b="0" i="0" u="none" strike="noStrike">
                          <a:solidFill>
                            <a:srgbClr val="000000"/>
                          </a:solidFill>
                          <a:effectLst/>
                          <a:latin typeface="Calibri" panose="020F0502020204030204" pitchFamily="34" charset="0"/>
                        </a:rPr>
                        <a:t>COLLEGE VOLTAIRE -Colomiers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411,98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118887"/>
                  </a:ext>
                </a:extLst>
              </a:tr>
              <a:tr h="82323">
                <a:tc>
                  <a:txBody>
                    <a:bodyPr/>
                    <a:lstStyle/>
                    <a:p>
                      <a:pPr algn="l" fontAlgn="b"/>
                      <a:r>
                        <a:rPr lang="fr-FR" sz="400" b="0" i="0" u="none" strike="noStrike">
                          <a:solidFill>
                            <a:srgbClr val="000000"/>
                          </a:solidFill>
                          <a:effectLst/>
                          <a:latin typeface="Calibri" panose="020F0502020204030204" pitchFamily="34" charset="0"/>
                        </a:rPr>
                        <a:t>COLLEGE LEON CAZENEUVE - L'isle en Dodon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395,63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654846"/>
                  </a:ext>
                </a:extLst>
              </a:tr>
              <a:tr h="82323">
                <a:tc>
                  <a:txBody>
                    <a:bodyPr/>
                    <a:lstStyle/>
                    <a:p>
                      <a:pPr algn="l" fontAlgn="b"/>
                      <a:r>
                        <a:rPr lang="fr-FR" sz="400" b="0" i="0" u="none" strike="noStrike">
                          <a:solidFill>
                            <a:srgbClr val="000000"/>
                          </a:solidFill>
                          <a:effectLst/>
                          <a:latin typeface="Calibri" panose="020F0502020204030204" pitchFamily="34" charset="0"/>
                        </a:rPr>
                        <a:t>COLLEGE JEAN JAURES -Colomiers</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303,84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175,13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73,5%</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128982"/>
                  </a:ext>
                </a:extLst>
              </a:tr>
              <a:tr h="82323">
                <a:tc>
                  <a:txBody>
                    <a:bodyPr/>
                    <a:lstStyle/>
                    <a:p>
                      <a:pPr algn="l" fontAlgn="b"/>
                      <a:r>
                        <a:rPr lang="fr-FR" sz="400" b="0" i="0" u="none" strike="noStrike">
                          <a:solidFill>
                            <a:srgbClr val="000000"/>
                          </a:solidFill>
                          <a:effectLst/>
                          <a:latin typeface="Calibri" panose="020F0502020204030204" pitchFamily="34" charset="0"/>
                        </a:rPr>
                        <a:t>COLLEGE CHARLES SURAN- Boulogne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252,19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4183042"/>
                  </a:ext>
                </a:extLst>
              </a:tr>
              <a:tr h="82323">
                <a:tc>
                  <a:txBody>
                    <a:bodyPr/>
                    <a:lstStyle/>
                    <a:p>
                      <a:pPr algn="l" fontAlgn="b"/>
                      <a:r>
                        <a:rPr lang="fr-FR" sz="400" b="0" i="0" u="none" strike="noStrike">
                          <a:solidFill>
                            <a:srgbClr val="000000"/>
                          </a:solidFill>
                          <a:effectLst/>
                          <a:latin typeface="Calibri" panose="020F0502020204030204" pitchFamily="34" charset="0"/>
                        </a:rPr>
                        <a:t>COLLEGE JEAN ROSTAND -Balma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184,63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08888"/>
                  </a:ext>
                </a:extLst>
              </a:tr>
              <a:tr h="82323">
                <a:tc>
                  <a:txBody>
                    <a:bodyPr/>
                    <a:lstStyle/>
                    <a:p>
                      <a:pPr algn="l" fontAlgn="b"/>
                      <a:r>
                        <a:rPr lang="fr-FR" sz="400" b="0" i="0" u="none" strike="noStrike">
                          <a:solidFill>
                            <a:srgbClr val="000000"/>
                          </a:solidFill>
                          <a:effectLst/>
                          <a:latin typeface="Calibri" panose="020F0502020204030204" pitchFamily="34" charset="0"/>
                        </a:rPr>
                        <a:t>COLLEGE ANATOLE France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76,49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641,33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-88,1%</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690667"/>
                  </a:ext>
                </a:extLst>
              </a:tr>
              <a:tr h="82323">
                <a:tc>
                  <a:txBody>
                    <a:bodyPr/>
                    <a:lstStyle/>
                    <a:p>
                      <a:pPr algn="l" fontAlgn="b"/>
                      <a:r>
                        <a:rPr lang="fr-FR" sz="400" b="0" i="0" u="none" strike="noStrike">
                          <a:solidFill>
                            <a:srgbClr val="000000"/>
                          </a:solidFill>
                          <a:effectLst/>
                          <a:latin typeface="Calibri" panose="020F0502020204030204" pitchFamily="34" charset="0"/>
                        </a:rPr>
                        <a:t>COLLEGE JULES FERRY - Villefranche </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2 226,68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90171"/>
                  </a:ext>
                </a:extLst>
              </a:tr>
              <a:tr h="82323">
                <a:tc>
                  <a:txBody>
                    <a:bodyPr/>
                    <a:lstStyle/>
                    <a:p>
                      <a:pPr algn="l" fontAlgn="b"/>
                      <a:r>
                        <a:rPr lang="fr-FR" sz="400" b="0" i="0" u="none" strike="noStrike">
                          <a:solidFill>
                            <a:srgbClr val="000000"/>
                          </a:solidFill>
                          <a:effectLst/>
                          <a:latin typeface="Calibri" panose="020F0502020204030204" pitchFamily="34" charset="0"/>
                        </a:rPr>
                        <a:t>COLLEGE JPVERNANT- Toulouse</a:t>
                      </a:r>
                    </a:p>
                  </a:txBody>
                  <a:tcPr marL="3572" marR="3572" marT="357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2 041,35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085963"/>
                  </a:ext>
                </a:extLst>
              </a:tr>
              <a:tr h="82323">
                <a:tc>
                  <a:txBody>
                    <a:bodyPr/>
                    <a:lstStyle/>
                    <a:p>
                      <a:pPr algn="l" fontAlgn="b"/>
                      <a:r>
                        <a:rPr lang="fr-FR" sz="400" b="0" i="0" u="none" strike="noStrike">
                          <a:solidFill>
                            <a:srgbClr val="000000"/>
                          </a:solidFill>
                          <a:effectLst/>
                          <a:latin typeface="Calibri" panose="020F0502020204030204" pitchFamily="34" charset="0"/>
                        </a:rPr>
                        <a:t>COLLEGE GRAND SELVE  -Grenade </a:t>
                      </a:r>
                    </a:p>
                  </a:txBody>
                  <a:tcPr marL="3572" marR="3572" marT="35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                                            280,21   </a:t>
                      </a:r>
                    </a:p>
                  </a:txBody>
                  <a:tcPr marL="3572" marR="3572" marT="35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400" b="0" i="0" u="none" strike="noStrike">
                          <a:solidFill>
                            <a:srgbClr val="000000"/>
                          </a:solidFill>
                          <a:effectLst/>
                          <a:latin typeface="Calibri" panose="020F0502020204030204" pitchFamily="34" charset="0"/>
                        </a:rPr>
                        <a:t>-100,0%</a:t>
                      </a:r>
                    </a:p>
                  </a:txBody>
                  <a:tcPr marL="3572" marR="3572" marT="35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8566657"/>
                  </a:ext>
                </a:extLst>
              </a:tr>
              <a:tr h="82323">
                <a:tc>
                  <a:txBody>
                    <a:bodyPr/>
                    <a:lstStyle/>
                    <a:p>
                      <a:pPr algn="l" fontAlgn="b"/>
                      <a:r>
                        <a:rPr lang="fr-FR" sz="400" b="1" i="0" u="none" strike="noStrike">
                          <a:solidFill>
                            <a:srgbClr val="000000"/>
                          </a:solidFill>
                          <a:effectLst/>
                          <a:latin typeface="Calibri" panose="020F0502020204030204" pitchFamily="34" charset="0"/>
                        </a:rPr>
                        <a:t>Total </a:t>
                      </a:r>
                    </a:p>
                  </a:txBody>
                  <a:tcPr marL="3572" marR="3572" marT="35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104 398,58   </a:t>
                      </a:r>
                    </a:p>
                  </a:txBody>
                  <a:tcPr marL="3572" marR="3572" marT="3573"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b"/>
                      <a:r>
                        <a:rPr lang="fr-FR" sz="400" b="0" i="0" u="none" strike="noStrike">
                          <a:solidFill>
                            <a:srgbClr val="000000"/>
                          </a:solidFill>
                          <a:effectLst/>
                          <a:latin typeface="Calibri" panose="020F0502020204030204" pitchFamily="34" charset="0"/>
                        </a:rPr>
                        <a:t>                                       51 483,60   </a:t>
                      </a:r>
                    </a:p>
                  </a:txBody>
                  <a:tcPr marL="3572" marR="3572" marT="357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b"/>
                      <a:r>
                        <a:rPr lang="fr-FR" sz="400" b="0" i="0" u="none" strike="noStrike" dirty="0">
                          <a:solidFill>
                            <a:srgbClr val="000000"/>
                          </a:solidFill>
                          <a:effectLst/>
                          <a:latin typeface="Calibri" panose="020F0502020204030204" pitchFamily="34" charset="0"/>
                        </a:rPr>
                        <a:t>102,8%</a:t>
                      </a:r>
                    </a:p>
                  </a:txBody>
                  <a:tcPr marL="3572" marR="3572" marT="357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563384651"/>
                  </a:ext>
                </a:extLst>
              </a:tr>
            </a:tbl>
          </a:graphicData>
        </a:graphic>
      </p:graphicFrame>
    </p:spTree>
    <p:extLst>
      <p:ext uri="{BB962C8B-B14F-4D97-AF65-F5344CB8AC3E}">
        <p14:creationId xmlns:p14="http://schemas.microsoft.com/office/powerpoint/2010/main" val="185164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CD6015A4-71F0-4E85-9742-19EA18A99511}" type="datetimeFigureOut">
              <a:rPr lang="fr-FR" smtClean="0"/>
              <a:t>26/04/2022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1398043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D6015A4-71F0-4E85-9742-19EA18A99511}" type="datetimeFigureOut">
              <a:rPr lang="fr-FR" smtClean="0"/>
              <a:t>26/04/2022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829967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D6015A4-71F0-4E85-9742-19EA18A99511}" type="datetimeFigureOut">
              <a:rPr lang="fr-FR" smtClean="0"/>
              <a:t>26/04/2022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1870125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D6015A4-71F0-4E85-9742-19EA18A99511}" type="datetimeFigureOut">
              <a:rPr lang="fr-FR" smtClean="0"/>
              <a:t>26/04/2022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2904269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D6015A4-71F0-4E85-9742-19EA18A99511}" type="datetimeFigureOut">
              <a:rPr lang="fr-FR" smtClean="0"/>
              <a:t>26/04/2022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1997613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D6015A4-71F0-4E85-9742-19EA18A99511}" type="datetimeFigureOut">
              <a:rPr lang="fr-FR" smtClean="0"/>
              <a:t>26/04/2022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1507348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D6015A4-71F0-4E85-9742-19EA18A99511}" type="datetimeFigureOut">
              <a:rPr lang="fr-FR" smtClean="0"/>
              <a:t>26/04/2022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2131466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CD6015A4-71F0-4E85-9742-19EA18A99511}" type="datetimeFigureOut">
              <a:rPr lang="fr-FR" smtClean="0"/>
              <a:t>26/04/2022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3590520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D6015A4-71F0-4E85-9742-19EA18A99511}" type="datetimeFigureOut">
              <a:rPr lang="fr-FR" smtClean="0"/>
              <a:t>26/04/2022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3152011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D6015A4-71F0-4E85-9742-19EA18A99511}" type="datetimeFigureOut">
              <a:rPr lang="fr-FR" smtClean="0"/>
              <a:t>26/04/2022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943509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D6015A4-71F0-4E85-9742-19EA18A99511}" type="datetimeFigureOut">
              <a:rPr lang="fr-FR" smtClean="0"/>
              <a:t>26/04/2022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269254E-B732-4B74-B840-C7A8C9082AB8}" type="slidenum">
              <a:rPr lang="fr-FR" smtClean="0"/>
              <a:t>‹N°›</a:t>
            </a:fld>
            <a:endParaRPr lang="fr-FR"/>
          </a:p>
        </p:txBody>
      </p:sp>
    </p:spTree>
    <p:extLst>
      <p:ext uri="{BB962C8B-B14F-4D97-AF65-F5344CB8AC3E}">
        <p14:creationId xmlns:p14="http://schemas.microsoft.com/office/powerpoint/2010/main" val="142440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015A4-71F0-4E85-9742-19EA18A99511}" type="datetimeFigureOut">
              <a:rPr lang="fr-FR" smtClean="0"/>
              <a:t>26/04/2022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69254E-B732-4B74-B840-C7A8C9082AB8}" type="slidenum">
              <a:rPr lang="fr-FR" smtClean="0"/>
              <a:t>‹N°›</a:t>
            </a:fld>
            <a:endParaRPr lang="fr-FR"/>
          </a:p>
        </p:txBody>
      </p:sp>
    </p:spTree>
    <p:extLst>
      <p:ext uri="{BB962C8B-B14F-4D97-AF65-F5344CB8AC3E}">
        <p14:creationId xmlns:p14="http://schemas.microsoft.com/office/powerpoint/2010/main" val="28850166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agrilocal31.com/"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3.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323529" y="2130427"/>
            <a:ext cx="8208912" cy="1631506"/>
          </a:xfrm>
        </p:spPr>
        <p:txBody>
          <a:bodyPr>
            <a:normAutofit fontScale="90000"/>
          </a:bodyPr>
          <a:lstStyle/>
          <a:p>
            <a:r>
              <a:rPr lang="fr-FR" sz="4900" dirty="0">
                <a:solidFill>
                  <a:srgbClr val="4F81BD">
                    <a:lumMod val="75000"/>
                  </a:srgbClr>
                </a:solidFill>
              </a:rPr>
              <a:t>Fiche technique                                                       LES MARCHES </a:t>
            </a:r>
            <a:r>
              <a:rPr lang="fr-FR" sz="4900" dirty="0" smtClean="0">
                <a:solidFill>
                  <a:srgbClr val="4F81BD">
                    <a:lumMod val="75000"/>
                  </a:srgbClr>
                </a:solidFill>
              </a:rPr>
              <a:t>FRUITS ET LEGUMES</a:t>
            </a:r>
            <a:endParaRPr lang="fr-FR" sz="49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1</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971600" y="4362509"/>
            <a:ext cx="7128792" cy="646331"/>
          </a:xfrm>
          <a:prstGeom prst="rect">
            <a:avLst/>
          </a:prstGeom>
          <a:noFill/>
        </p:spPr>
        <p:txBody>
          <a:bodyPr wrap="square" rtlCol="0">
            <a:spAutoFit/>
          </a:bodyPr>
          <a:lstStyle/>
          <a:p>
            <a:pPr algn="ctr"/>
            <a:r>
              <a:rPr lang="fr-FR" b="1" dirty="0" smtClean="0">
                <a:solidFill>
                  <a:srgbClr val="00B0F0"/>
                </a:solidFill>
              </a:rPr>
              <a:t>Conseils et fonctionnalités sur Agrilocal31 afin que l’acheteur ait des réponses à ses marchés lancés pour les fruits et légumes</a:t>
            </a:r>
            <a:endParaRPr lang="fr-FR" b="1" dirty="0">
              <a:solidFill>
                <a:srgbClr val="00B0F0"/>
              </a:solidFill>
            </a:endParaRPr>
          </a:p>
        </p:txBody>
      </p:sp>
    </p:spTree>
    <p:extLst>
      <p:ext uri="{BB962C8B-B14F-4D97-AF65-F5344CB8AC3E}">
        <p14:creationId xmlns:p14="http://schemas.microsoft.com/office/powerpoint/2010/main" val="23508991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447675" y="1087718"/>
            <a:ext cx="8303593" cy="5069115"/>
          </a:xfrm>
        </p:spPr>
        <p:txBody>
          <a:bodyPr>
            <a:normAutofit/>
          </a:bodyPr>
          <a:lstStyle/>
          <a:p>
            <a:pPr algn="l"/>
            <a:r>
              <a:rPr lang="fr-FR" sz="1800" b="1" u="sng" dirty="0" smtClean="0">
                <a:solidFill>
                  <a:schemeClr val="accent1">
                    <a:lumMod val="75000"/>
                  </a:schemeClr>
                </a:solidFill>
                <a:latin typeface="+mn-lt"/>
              </a:rPr>
              <a:t>3. Favoriser les Marchés à Bons de Commandes (MBC)</a:t>
            </a:r>
            <a:r>
              <a:rPr lang="fr-FR" sz="1800" dirty="0" smtClean="0">
                <a:solidFill>
                  <a:schemeClr val="accent1">
                    <a:lumMod val="75000"/>
                  </a:schemeClr>
                </a:solidFill>
                <a:latin typeface="+mn-lt"/>
              </a:rPr>
              <a:t/>
            </a:r>
            <a:br>
              <a:rPr lang="fr-FR" sz="1800" dirty="0" smtClean="0">
                <a:solidFill>
                  <a:schemeClr val="accent1">
                    <a:lumMod val="75000"/>
                  </a:schemeClr>
                </a:solidFill>
                <a:latin typeface="+mn-lt"/>
              </a:rPr>
            </a:br>
            <a:r>
              <a:rPr lang="fr-FR" sz="1800" dirty="0" smtClean="0">
                <a:solidFill>
                  <a:schemeClr val="accent1">
                    <a:lumMod val="75000"/>
                  </a:schemeClr>
                </a:solidFill>
                <a:latin typeface="+mn-lt"/>
              </a:rPr>
              <a:t/>
            </a:r>
            <a:br>
              <a:rPr lang="fr-FR" sz="1800" dirty="0" smtClean="0">
                <a:solidFill>
                  <a:schemeClr val="accent1">
                    <a:lumMod val="75000"/>
                  </a:schemeClr>
                </a:solidFill>
                <a:latin typeface="+mn-lt"/>
              </a:rPr>
            </a:br>
            <a:r>
              <a:rPr lang="fr-FR" sz="1400" dirty="0" smtClean="0">
                <a:solidFill>
                  <a:schemeClr val="accent1">
                    <a:lumMod val="75000"/>
                  </a:schemeClr>
                </a:solidFill>
                <a:latin typeface="+mn-lt"/>
              </a:rPr>
              <a:t>Pour les fruits et légumes, passer des MBC peut vous permettre d’avoir plus de réponses de la part des producteurs car cela leur </a:t>
            </a:r>
            <a:r>
              <a:rPr lang="fr-FR" sz="1400" b="1" dirty="0" smtClean="0">
                <a:solidFill>
                  <a:srgbClr val="00B0F0"/>
                </a:solidFill>
                <a:latin typeface="+mn-lt"/>
              </a:rPr>
              <a:t>assurent la vente </a:t>
            </a:r>
            <a:r>
              <a:rPr lang="fr-FR" sz="1400" dirty="0" smtClean="0">
                <a:solidFill>
                  <a:schemeClr val="accent1">
                    <a:lumMod val="75000"/>
                  </a:schemeClr>
                </a:solidFill>
                <a:latin typeface="+mn-lt"/>
              </a:rPr>
              <a:t>d’une partie de leur production </a:t>
            </a:r>
            <a:r>
              <a:rPr lang="fr-FR" sz="1400" b="1" dirty="0" smtClean="0">
                <a:solidFill>
                  <a:srgbClr val="00B0F0"/>
                </a:solidFill>
                <a:latin typeface="+mn-lt"/>
              </a:rPr>
              <a:t>de manière régulière</a:t>
            </a:r>
            <a:r>
              <a:rPr lang="fr-FR" sz="1400" dirty="0" smtClean="0">
                <a:solidFill>
                  <a:schemeClr val="accent1">
                    <a:lumMod val="75000"/>
                  </a:schemeClr>
                </a:solidFill>
                <a:latin typeface="+mn-lt"/>
              </a:rPr>
              <a:t>, sur un temps donné et cela leur permet aussi </a:t>
            </a:r>
            <a:r>
              <a:rPr lang="fr-FR" sz="1400" b="1" dirty="0" smtClean="0">
                <a:solidFill>
                  <a:srgbClr val="00B0F0"/>
                </a:solidFill>
                <a:latin typeface="+mn-lt"/>
              </a:rPr>
              <a:t>d’anticiper les semis et leurs productions</a:t>
            </a:r>
            <a:r>
              <a:rPr lang="fr-FR" sz="1400" dirty="0" smtClean="0">
                <a:solidFill>
                  <a:schemeClr val="accent1">
                    <a:lumMod val="75000"/>
                  </a:schemeClr>
                </a:solidFill>
                <a:latin typeface="+mn-lt"/>
              </a:rPr>
              <a:t> pour répondre à l’offre.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b="1" u="sng" dirty="0" smtClean="0">
                <a:solidFill>
                  <a:schemeClr val="accent1">
                    <a:lumMod val="75000"/>
                  </a:schemeClr>
                </a:solidFill>
                <a:latin typeface="+mn-lt"/>
              </a:rPr>
              <a:t>Par contre </a:t>
            </a:r>
            <a:r>
              <a:rPr lang="fr-FR" sz="1400" dirty="0" smtClean="0">
                <a:solidFill>
                  <a:schemeClr val="accent1">
                    <a:lumMod val="75000"/>
                  </a:schemeClr>
                </a:solidFill>
                <a:latin typeface="+mn-lt"/>
              </a:rPr>
              <a:t>cela demande aussi une certaine souplesse de votre part concernant les fruits et légumes commandés car il y a toujours les aléas climatiques et économiques qui rentrent en jeu surtout si vous lancez des MBC sur 6 mois/1 an.</a:t>
            </a:r>
            <a:br>
              <a:rPr lang="fr-FR" sz="1400" dirty="0" smtClean="0">
                <a:solidFill>
                  <a:schemeClr val="accent1">
                    <a:lumMod val="75000"/>
                  </a:schemeClr>
                </a:solidFill>
                <a:latin typeface="+mn-lt"/>
              </a:rPr>
            </a:br>
            <a:r>
              <a:rPr lang="fr-FR" sz="1400" i="1" dirty="0" smtClean="0">
                <a:solidFill>
                  <a:schemeClr val="accent1">
                    <a:lumMod val="75000"/>
                  </a:schemeClr>
                </a:solidFill>
                <a:latin typeface="+mn-lt"/>
              </a:rPr>
              <a:t>Exemple de souplesse: quand vous faites vos menus au lieu d’indiquer « carottes râpées » vous indiquez « crudités de saison».</a:t>
            </a:r>
            <a:br>
              <a:rPr lang="fr-FR" sz="1400" i="1" dirty="0" smtClean="0">
                <a:solidFill>
                  <a:schemeClr val="accent1">
                    <a:lumMod val="75000"/>
                  </a:schemeClr>
                </a:solidFill>
                <a:latin typeface="+mn-lt"/>
              </a:rPr>
            </a:br>
            <a:r>
              <a:rPr lang="fr-FR" sz="1400" i="1" dirty="0" smtClean="0">
                <a:solidFill>
                  <a:schemeClr val="accent1">
                    <a:lumMod val="75000"/>
                  </a:schemeClr>
                </a:solidFill>
                <a:latin typeface="+mn-lt"/>
              </a:rPr>
              <a:t/>
            </a:r>
            <a:br>
              <a:rPr lang="fr-FR" sz="1400" i="1" dirty="0" smtClean="0">
                <a:solidFill>
                  <a:schemeClr val="accent1">
                    <a:lumMod val="75000"/>
                  </a:schemeClr>
                </a:solidFill>
                <a:latin typeface="+mn-lt"/>
              </a:rPr>
            </a:br>
            <a:r>
              <a:rPr lang="fr-FR" sz="1400" b="1" dirty="0" smtClean="0">
                <a:solidFill>
                  <a:srgbClr val="00B050"/>
                </a:solidFill>
                <a:latin typeface="+mn-lt"/>
              </a:rPr>
              <a:t>Un entre deux judicieux pourrait être de faire des MBC de vacances à vacances.</a:t>
            </a:r>
            <a:r>
              <a:rPr lang="fr-FR" sz="1400" dirty="0">
                <a:solidFill>
                  <a:schemeClr val="accent1">
                    <a:lumMod val="75000"/>
                  </a:schemeClr>
                </a:solidFill>
                <a:latin typeface="+mn-lt"/>
              </a:rPr>
              <a:t/>
            </a:r>
            <a:br>
              <a:rPr lang="fr-FR" sz="1400" dirty="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b="1" u="sng" dirty="0" smtClean="0">
                <a:solidFill>
                  <a:schemeClr val="accent1">
                    <a:lumMod val="75000"/>
                  </a:schemeClr>
                </a:solidFill>
                <a:latin typeface="+mn-lt"/>
              </a:rPr>
              <a:t>TRES IMPORTANT AUSSI:</a:t>
            </a:r>
            <a:br>
              <a:rPr lang="fr-FR" sz="1400" b="1" u="sng" dirty="0" smtClean="0">
                <a:solidFill>
                  <a:schemeClr val="accent1">
                    <a:lumMod val="75000"/>
                  </a:schemeClr>
                </a:solidFill>
                <a:latin typeface="+mn-lt"/>
              </a:rPr>
            </a:br>
            <a:r>
              <a:rPr lang="fr-FR" sz="1400" b="1" dirty="0" smtClean="0">
                <a:solidFill>
                  <a:srgbClr val="FF0000"/>
                </a:solidFill>
                <a:latin typeface="+mn-lt"/>
              </a:rPr>
              <a:t>Indiquer dans les MBC la PERIODICITE des livraisons intermédiaires</a:t>
            </a:r>
            <a:r>
              <a:rPr lang="fr-FR" sz="1400" b="1" dirty="0" smtClean="0">
                <a:solidFill>
                  <a:schemeClr val="accent1">
                    <a:lumMod val="75000"/>
                  </a:schemeClr>
                </a:solidFill>
                <a:latin typeface="+mn-lt"/>
              </a:rPr>
              <a:t>. </a:t>
            </a:r>
            <a:r>
              <a:rPr lang="fr-FR" sz="1400" dirty="0" smtClean="0">
                <a:solidFill>
                  <a:schemeClr val="accent1">
                    <a:lumMod val="75000"/>
                  </a:schemeClr>
                </a:solidFill>
                <a:latin typeface="+mn-lt"/>
              </a:rPr>
              <a:t>Si les propositions ne vous conviennent pas dans la liste déroulante, vous pouvez notifier cette périodicité soit au début de votre MBC dans le « commentaire produit », soit à la fin dans le « mail personnalisé ».</a:t>
            </a:r>
            <a:br>
              <a:rPr lang="fr-FR" sz="1400" dirty="0" smtClean="0">
                <a:solidFill>
                  <a:schemeClr val="accent1">
                    <a:lumMod val="75000"/>
                  </a:schemeClr>
                </a:solidFill>
                <a:latin typeface="+mn-lt"/>
              </a:rPr>
            </a:br>
            <a:r>
              <a:rPr lang="fr-FR" sz="1400" b="1" dirty="0" smtClean="0">
                <a:solidFill>
                  <a:srgbClr val="FF0000"/>
                </a:solidFill>
                <a:latin typeface="+mn-lt"/>
              </a:rPr>
              <a:t>Et pour ces livraisons intermédiaires mettre des quantités suffisantes pour que le fournisseur ne se déplace pas à perte. Par exemple:  ne pas demander 12 salades pour un montant de 11,30€</a:t>
            </a:r>
            <a:r>
              <a:rPr lang="fr-FR" sz="1400" dirty="0" smtClean="0">
                <a:solidFill>
                  <a:srgbClr val="FF0000"/>
                </a:solidFill>
                <a:latin typeface="+mn-lt"/>
              </a:rPr>
              <a:t/>
            </a:r>
            <a:br>
              <a:rPr lang="fr-FR" sz="1400" dirty="0" smtClean="0">
                <a:solidFill>
                  <a:srgbClr val="FF0000"/>
                </a:solidFill>
                <a:latin typeface="+mn-lt"/>
              </a:rPr>
            </a:br>
            <a:endParaRPr lang="fr-FR" sz="1400" dirty="0">
              <a:solidFill>
                <a:srgbClr val="FF0000"/>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10</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24235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467544" y="1168196"/>
            <a:ext cx="8303593" cy="5069115"/>
          </a:xfrm>
        </p:spPr>
        <p:txBody>
          <a:bodyPr>
            <a:normAutofit/>
          </a:bodyPr>
          <a:lstStyle/>
          <a:p>
            <a:pPr algn="l"/>
            <a:r>
              <a:rPr lang="fr-FR" sz="1800" b="1" u="sng" dirty="0" smtClean="0">
                <a:solidFill>
                  <a:schemeClr val="accent1">
                    <a:lumMod val="75000"/>
                  </a:schemeClr>
                </a:solidFill>
                <a:latin typeface="+mn-lt"/>
              </a:rPr>
              <a:t/>
            </a:r>
            <a:br>
              <a:rPr lang="fr-FR" sz="1800" b="1" u="sng" dirty="0" smtClean="0">
                <a:solidFill>
                  <a:schemeClr val="accent1">
                    <a:lumMod val="75000"/>
                  </a:schemeClr>
                </a:solidFill>
                <a:latin typeface="+mn-lt"/>
              </a:rPr>
            </a:br>
            <a:r>
              <a:rPr lang="fr-FR" sz="1800" b="1" u="sng" dirty="0" smtClean="0">
                <a:solidFill>
                  <a:schemeClr val="accent1">
                    <a:lumMod val="75000"/>
                  </a:schemeClr>
                </a:solidFill>
                <a:latin typeface="+mn-lt"/>
              </a:rPr>
              <a:t>4. Favoriser la saisonnalité des produits lors des lancements de marchés</a:t>
            </a:r>
            <a:br>
              <a:rPr lang="fr-FR" sz="1800" b="1" u="sng" dirty="0" smtClean="0">
                <a:solidFill>
                  <a:schemeClr val="accent1">
                    <a:lumMod val="75000"/>
                  </a:schemeClr>
                </a:solidFill>
                <a:latin typeface="+mn-lt"/>
              </a:rPr>
            </a:br>
            <a:r>
              <a:rPr lang="fr-FR" sz="1800" b="1" u="sng" dirty="0" smtClean="0">
                <a:solidFill>
                  <a:schemeClr val="accent1">
                    <a:lumMod val="75000"/>
                  </a:schemeClr>
                </a:solidFill>
                <a:latin typeface="+mn-lt"/>
              </a:rPr>
              <a:t/>
            </a:r>
            <a:br>
              <a:rPr lang="fr-FR" sz="1800" b="1" u="sng"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Un des objectifs de la plateforme et de son utilisation par les acheteurs publics de la restauration collective est aussi la </a:t>
            </a:r>
            <a:r>
              <a:rPr lang="fr-FR" sz="1400" dirty="0" smtClean="0">
                <a:solidFill>
                  <a:schemeClr val="accent1">
                    <a:lumMod val="75000"/>
                  </a:schemeClr>
                </a:solidFill>
              </a:rPr>
              <a:t>sensibilisation des élèves </a:t>
            </a:r>
            <a:r>
              <a:rPr lang="fr-FR" sz="1400" dirty="0">
                <a:solidFill>
                  <a:schemeClr val="accent1">
                    <a:lumMod val="75000"/>
                  </a:schemeClr>
                </a:solidFill>
              </a:rPr>
              <a:t>au lien entre agriculture, saisons et alimentation et leur faire découvrir les produits de la </a:t>
            </a:r>
            <a:r>
              <a:rPr lang="fr-FR" sz="1400" dirty="0" smtClean="0">
                <a:solidFill>
                  <a:schemeClr val="accent1">
                    <a:lumMod val="75000"/>
                  </a:schemeClr>
                </a:solidFill>
              </a:rPr>
              <a:t>Haute-Garonne.</a:t>
            </a:r>
            <a:br>
              <a:rPr lang="fr-FR" sz="1400" dirty="0" smtClean="0">
                <a:solidFill>
                  <a:schemeClr val="accent1">
                    <a:lumMod val="75000"/>
                  </a:schemeClr>
                </a:solidFill>
              </a:rPr>
            </a:br>
            <a:r>
              <a:rPr lang="fr-FR" sz="1400" dirty="0" smtClean="0">
                <a:solidFill>
                  <a:schemeClr val="accent1">
                    <a:lumMod val="75000"/>
                  </a:schemeClr>
                </a:solidFill>
              </a:rPr>
              <a:t>De plus, le </a:t>
            </a:r>
            <a:r>
              <a:rPr lang="fr-FR" sz="1400" dirty="0">
                <a:solidFill>
                  <a:schemeClr val="accent1">
                    <a:lumMod val="75000"/>
                  </a:schemeClr>
                </a:solidFill>
              </a:rPr>
              <a:t>respect de la saisonnalité dans l’achat des fruits et légumes est </a:t>
            </a:r>
            <a:r>
              <a:rPr lang="fr-FR" sz="1400" dirty="0" smtClean="0">
                <a:solidFill>
                  <a:schemeClr val="accent1">
                    <a:lumMod val="75000"/>
                  </a:schemeClr>
                </a:solidFill>
              </a:rPr>
              <a:t>somme toute essentiel </a:t>
            </a:r>
            <a:r>
              <a:rPr lang="fr-FR" sz="1400" dirty="0">
                <a:solidFill>
                  <a:schemeClr val="accent1">
                    <a:lumMod val="75000"/>
                  </a:schemeClr>
                </a:solidFill>
              </a:rPr>
              <a:t>pour des raisons environnementales, économiques et </a:t>
            </a:r>
            <a:r>
              <a:rPr lang="fr-FR" sz="1400" dirty="0" smtClean="0">
                <a:solidFill>
                  <a:schemeClr val="accent1">
                    <a:lumMod val="75000"/>
                  </a:schemeClr>
                </a:solidFill>
              </a:rPr>
              <a:t>gustatives.</a:t>
            </a:r>
            <a:r>
              <a:rPr lang="fr-FR" sz="1400" dirty="0">
                <a:solidFill>
                  <a:schemeClr val="accent1">
                    <a:lumMod val="75000"/>
                  </a:schemeClr>
                </a:solidFill>
                <a:latin typeface="+mn-lt"/>
              </a:rPr>
              <a:t/>
            </a:r>
            <a:br>
              <a:rPr lang="fr-FR" sz="1400" dirty="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b="1" dirty="0" smtClean="0">
                <a:solidFill>
                  <a:srgbClr val="00B050"/>
                </a:solidFill>
                <a:latin typeface="+mn-lt"/>
              </a:rPr>
              <a:t>Sur </a:t>
            </a:r>
            <a:r>
              <a:rPr lang="fr-FR" sz="1400" b="1" dirty="0" err="1" smtClean="0">
                <a:solidFill>
                  <a:srgbClr val="00B050"/>
                </a:solidFill>
                <a:latin typeface="+mn-lt"/>
              </a:rPr>
              <a:t>Agrilocal</a:t>
            </a:r>
            <a:r>
              <a:rPr lang="fr-FR" sz="1400" b="1" dirty="0" smtClean="0">
                <a:solidFill>
                  <a:srgbClr val="00B050"/>
                </a:solidFill>
                <a:latin typeface="+mn-lt"/>
              </a:rPr>
              <a:t>, chaque fournisseur a indiqué la saisonnalité de chacun de ses produits. Donc si vous lancez une consultation pour des produits qui n’ont pas la bonne saisonnalité, le fournisseur n’apparaitra pas.</a:t>
            </a:r>
            <a:br>
              <a:rPr lang="fr-FR" sz="1400" b="1" dirty="0" smtClean="0">
                <a:solidFill>
                  <a:srgbClr val="00B050"/>
                </a:solidFill>
                <a:latin typeface="+mn-lt"/>
              </a:rPr>
            </a:br>
            <a:r>
              <a:rPr lang="fr-FR" sz="1400" dirty="0">
                <a:solidFill>
                  <a:schemeClr val="accent1">
                    <a:lumMod val="75000"/>
                  </a:schemeClr>
                </a:solidFill>
                <a:latin typeface="+mn-lt"/>
              </a:rPr>
              <a:t/>
            </a:r>
            <a:br>
              <a:rPr lang="fr-FR" sz="1400" dirty="0">
                <a:solidFill>
                  <a:schemeClr val="accent1">
                    <a:lumMod val="75000"/>
                  </a:schemeClr>
                </a:solidFill>
                <a:latin typeface="+mn-lt"/>
              </a:rPr>
            </a:br>
            <a:r>
              <a:rPr lang="fr-FR" sz="1400" dirty="0" smtClean="0">
                <a:solidFill>
                  <a:schemeClr val="accent1">
                    <a:lumMod val="75000"/>
                  </a:schemeClr>
                </a:solidFill>
                <a:latin typeface="+mn-lt"/>
              </a:rPr>
              <a:t>Vous pouvez vous référez à notre calendrier de saisonnalité des produits de Haute-Garonne sur notre site public </a:t>
            </a:r>
            <a:r>
              <a:rPr lang="fr-FR" sz="1400" dirty="0" smtClean="0">
                <a:solidFill>
                  <a:schemeClr val="accent1">
                    <a:lumMod val="75000"/>
                  </a:schemeClr>
                </a:solidFill>
                <a:latin typeface="+mn-lt"/>
                <a:hlinkClick r:id="rId5"/>
              </a:rPr>
              <a:t>www.agrilocal31.com</a:t>
            </a:r>
            <a:r>
              <a:rPr lang="fr-FR" sz="1400" dirty="0" smtClean="0">
                <a:solidFill>
                  <a:schemeClr val="accent1">
                    <a:lumMod val="75000"/>
                  </a:schemeClr>
                </a:solidFill>
                <a:latin typeface="+mn-lt"/>
              </a:rPr>
              <a:t> (dans l’onglet vert « Actualités ») que vous pouvez télécharger et/ou imprimer. On peut aussi vous l’envoyer à votre demande.</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endParaRPr lang="fr-FR" sz="14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11</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8349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467544" y="1244600"/>
            <a:ext cx="8303594" cy="4704680"/>
          </a:xfrm>
        </p:spPr>
        <p:txBody>
          <a:bodyPr>
            <a:normAutofit/>
          </a:bodyPr>
          <a:lstStyle/>
          <a:p>
            <a:pPr algn="l"/>
            <a:r>
              <a:rPr lang="fr-FR" sz="2000" b="1" dirty="0" smtClean="0">
                <a:solidFill>
                  <a:schemeClr val="accent1">
                    <a:lumMod val="75000"/>
                  </a:schemeClr>
                </a:solidFill>
                <a:latin typeface="+mn-lt"/>
              </a:rPr>
              <a:t>1</a:t>
            </a:r>
            <a:r>
              <a:rPr lang="fr-FR" sz="2400" b="1" dirty="0" smtClean="0">
                <a:solidFill>
                  <a:schemeClr val="accent1">
                    <a:lumMod val="75000"/>
                  </a:schemeClr>
                </a:solidFill>
                <a:latin typeface="+mn-lt"/>
              </a:rPr>
              <a:t>.</a:t>
            </a:r>
            <a:r>
              <a:rPr lang="fr-FR" sz="2400" b="1" dirty="0" smtClean="0">
                <a:solidFill>
                  <a:schemeClr val="accent1">
                    <a:lumMod val="75000"/>
                  </a:schemeClr>
                </a:solidFill>
              </a:rPr>
              <a:t> </a:t>
            </a:r>
            <a:r>
              <a:rPr lang="fr-FR" sz="2400" b="1" dirty="0">
                <a:solidFill>
                  <a:schemeClr val="accent1">
                    <a:lumMod val="75000"/>
                  </a:schemeClr>
                </a:solidFill>
              </a:rPr>
              <a:t>Respecter un équilibre entre la quantité demandée et la distance géographique du producteur sélectionné</a:t>
            </a:r>
            <a:r>
              <a:rPr lang="fr-FR" sz="2400" b="1" dirty="0" smtClean="0">
                <a:solidFill>
                  <a:schemeClr val="accent1">
                    <a:lumMod val="75000"/>
                  </a:schemeClr>
                </a:solidFill>
                <a:latin typeface="+mn-lt"/>
              </a:rPr>
              <a:t> </a:t>
            </a:r>
            <a:r>
              <a:rPr lang="fr-FR" sz="2400" dirty="0" smtClean="0">
                <a:solidFill>
                  <a:schemeClr val="accent1">
                    <a:lumMod val="75000"/>
                  </a:schemeClr>
                </a:solidFill>
                <a:latin typeface="+mn-lt"/>
              </a:rPr>
              <a:t/>
            </a:r>
            <a:br>
              <a:rPr lang="fr-FR" sz="2400" dirty="0" smtClean="0">
                <a:solidFill>
                  <a:schemeClr val="accent1">
                    <a:lumMod val="75000"/>
                  </a:schemeClr>
                </a:solidFill>
                <a:latin typeface="+mn-lt"/>
              </a:rPr>
            </a:br>
            <a:r>
              <a:rPr lang="fr-FR" sz="2400" dirty="0">
                <a:solidFill>
                  <a:schemeClr val="accent1">
                    <a:lumMod val="75000"/>
                  </a:schemeClr>
                </a:solidFill>
                <a:latin typeface="+mn-lt"/>
              </a:rPr>
              <a:t/>
            </a:r>
            <a:br>
              <a:rPr lang="fr-FR" sz="2400" dirty="0">
                <a:solidFill>
                  <a:schemeClr val="accent1">
                    <a:lumMod val="75000"/>
                  </a:schemeClr>
                </a:solidFill>
                <a:latin typeface="+mn-lt"/>
              </a:rPr>
            </a:br>
            <a:r>
              <a:rPr lang="fr-FR" sz="2400" b="1" dirty="0" smtClean="0">
                <a:solidFill>
                  <a:schemeClr val="accent1">
                    <a:lumMod val="75000"/>
                  </a:schemeClr>
                </a:solidFill>
                <a:latin typeface="+mn-lt"/>
              </a:rPr>
              <a:t>2. Regrouper la commande – consultation multi-produits</a:t>
            </a:r>
            <a:br>
              <a:rPr lang="fr-FR" sz="2400" b="1" dirty="0" smtClean="0">
                <a:solidFill>
                  <a:schemeClr val="accent1">
                    <a:lumMod val="75000"/>
                  </a:schemeClr>
                </a:solidFill>
                <a:latin typeface="+mn-lt"/>
              </a:rPr>
            </a:br>
            <a:r>
              <a:rPr lang="fr-FR" sz="2400" dirty="0" smtClean="0">
                <a:solidFill>
                  <a:schemeClr val="accent1">
                    <a:lumMod val="75000"/>
                  </a:schemeClr>
                </a:solidFill>
                <a:latin typeface="+mn-lt"/>
              </a:rPr>
              <a:t/>
            </a:r>
            <a:br>
              <a:rPr lang="fr-FR" sz="2400" dirty="0" smtClean="0">
                <a:solidFill>
                  <a:schemeClr val="accent1">
                    <a:lumMod val="75000"/>
                  </a:schemeClr>
                </a:solidFill>
                <a:latin typeface="+mn-lt"/>
              </a:rPr>
            </a:br>
            <a:r>
              <a:rPr lang="fr-FR" sz="2400" b="1" dirty="0" smtClean="0">
                <a:solidFill>
                  <a:schemeClr val="accent1">
                    <a:lumMod val="75000"/>
                  </a:schemeClr>
                </a:solidFill>
              </a:rPr>
              <a:t>3</a:t>
            </a:r>
            <a:r>
              <a:rPr lang="fr-FR" sz="2400" b="1" dirty="0">
                <a:solidFill>
                  <a:schemeClr val="accent1">
                    <a:lumMod val="75000"/>
                  </a:schemeClr>
                </a:solidFill>
              </a:rPr>
              <a:t>. Favoriser les Marchés à Bons de Commandes (MBC</a:t>
            </a:r>
            <a:r>
              <a:rPr lang="fr-FR" sz="2400" b="1" dirty="0" smtClean="0">
                <a:solidFill>
                  <a:schemeClr val="accent1">
                    <a:lumMod val="75000"/>
                  </a:schemeClr>
                </a:solidFill>
              </a:rPr>
              <a:t>)</a:t>
            </a:r>
            <a:br>
              <a:rPr lang="fr-FR" sz="2400" b="1" dirty="0" smtClean="0">
                <a:solidFill>
                  <a:schemeClr val="accent1">
                    <a:lumMod val="75000"/>
                  </a:schemeClr>
                </a:solidFill>
              </a:rPr>
            </a:br>
            <a:r>
              <a:rPr lang="fr-FR" sz="2400" dirty="0">
                <a:solidFill>
                  <a:schemeClr val="accent1">
                    <a:lumMod val="75000"/>
                  </a:schemeClr>
                </a:solidFill>
              </a:rPr>
              <a:t/>
            </a:r>
            <a:br>
              <a:rPr lang="fr-FR" sz="2400" dirty="0">
                <a:solidFill>
                  <a:schemeClr val="accent1">
                    <a:lumMod val="75000"/>
                  </a:schemeClr>
                </a:solidFill>
              </a:rPr>
            </a:br>
            <a:r>
              <a:rPr lang="fr-FR" sz="2400" b="1" dirty="0" smtClean="0">
                <a:solidFill>
                  <a:schemeClr val="accent1">
                    <a:lumMod val="75000"/>
                  </a:schemeClr>
                </a:solidFill>
              </a:rPr>
              <a:t>4</a:t>
            </a:r>
            <a:r>
              <a:rPr lang="fr-FR" sz="2400" b="1" dirty="0">
                <a:solidFill>
                  <a:schemeClr val="accent1">
                    <a:lumMod val="75000"/>
                  </a:schemeClr>
                </a:solidFill>
              </a:rPr>
              <a:t>. Favoriser la saisonnalité des produits lors des lancements de marchés</a:t>
            </a:r>
            <a:r>
              <a:rPr lang="fr-FR" sz="2400" dirty="0" smtClean="0">
                <a:solidFill>
                  <a:schemeClr val="accent1">
                    <a:lumMod val="75000"/>
                  </a:schemeClr>
                </a:solidFill>
                <a:latin typeface="+mn-lt"/>
              </a:rPr>
              <a:t/>
            </a:r>
            <a:br>
              <a:rPr lang="fr-FR" sz="2400" dirty="0" smtClean="0">
                <a:solidFill>
                  <a:schemeClr val="accent1">
                    <a:lumMod val="75000"/>
                  </a:schemeClr>
                </a:solidFill>
                <a:latin typeface="+mn-lt"/>
              </a:rPr>
            </a:br>
            <a:r>
              <a:rPr lang="fr-FR" sz="2400" dirty="0" smtClean="0">
                <a:solidFill>
                  <a:schemeClr val="accent1">
                    <a:lumMod val="75000"/>
                  </a:schemeClr>
                </a:solidFill>
                <a:latin typeface="+mn-lt"/>
              </a:rPr>
              <a:t/>
            </a:r>
            <a:br>
              <a:rPr lang="fr-FR" sz="2400" dirty="0" smtClean="0">
                <a:solidFill>
                  <a:schemeClr val="accent1">
                    <a:lumMod val="75000"/>
                  </a:schemeClr>
                </a:solidFill>
                <a:latin typeface="+mn-lt"/>
              </a:rPr>
            </a:br>
            <a:endParaRPr lang="fr-FR" sz="24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2</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01805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420203" y="1436080"/>
            <a:ext cx="8303594" cy="5196542"/>
          </a:xfrm>
        </p:spPr>
        <p:txBody>
          <a:bodyPr>
            <a:normAutofit fontScale="90000"/>
          </a:bodyPr>
          <a:lstStyle/>
          <a:p>
            <a:pPr algn="l"/>
            <a:r>
              <a:rPr lang="fr-FR" sz="2000" b="1" u="sng" dirty="0" smtClean="0">
                <a:solidFill>
                  <a:schemeClr val="accent1">
                    <a:lumMod val="75000"/>
                  </a:schemeClr>
                </a:solidFill>
                <a:latin typeface="+mn-lt"/>
              </a:rPr>
              <a:t/>
            </a:r>
            <a:br>
              <a:rPr lang="fr-FR" sz="2000" b="1" u="sng" dirty="0" smtClean="0">
                <a:solidFill>
                  <a:schemeClr val="accent1">
                    <a:lumMod val="75000"/>
                  </a:schemeClr>
                </a:solidFill>
                <a:latin typeface="+mn-lt"/>
              </a:rPr>
            </a:br>
            <a:r>
              <a:rPr lang="fr-FR" sz="2000" b="1" u="sng" dirty="0" smtClean="0">
                <a:solidFill>
                  <a:schemeClr val="accent1">
                    <a:lumMod val="75000"/>
                  </a:schemeClr>
                </a:solidFill>
                <a:latin typeface="+mn-lt"/>
              </a:rPr>
              <a:t/>
            </a:r>
            <a:br>
              <a:rPr lang="fr-FR" sz="2000" b="1" u="sng" dirty="0" smtClean="0">
                <a:solidFill>
                  <a:schemeClr val="accent1">
                    <a:lumMod val="75000"/>
                  </a:schemeClr>
                </a:solidFill>
                <a:latin typeface="+mn-lt"/>
              </a:rPr>
            </a:br>
            <a:r>
              <a:rPr lang="fr-FR" sz="2000" b="1" u="sng" dirty="0" smtClean="0">
                <a:solidFill>
                  <a:schemeClr val="accent1">
                    <a:lumMod val="75000"/>
                  </a:schemeClr>
                </a:solidFill>
                <a:latin typeface="+mn-lt"/>
              </a:rPr>
              <a:t>1.</a:t>
            </a:r>
            <a:r>
              <a:rPr lang="fr-FR" sz="2000" b="1" u="sng" dirty="0" smtClean="0">
                <a:solidFill>
                  <a:schemeClr val="accent1">
                    <a:lumMod val="75000"/>
                  </a:schemeClr>
                </a:solidFill>
              </a:rPr>
              <a:t> </a:t>
            </a:r>
            <a:r>
              <a:rPr lang="fr-FR" sz="2000" b="1" u="sng" dirty="0">
                <a:solidFill>
                  <a:schemeClr val="accent1">
                    <a:lumMod val="75000"/>
                  </a:schemeClr>
                </a:solidFill>
              </a:rPr>
              <a:t>Respecter un équilibre entre la quantité demandée et la distance géographique du producteur sélectionné</a:t>
            </a:r>
            <a:r>
              <a:rPr lang="fr-FR" sz="2000" b="1" u="sng" dirty="0" smtClean="0">
                <a:solidFill>
                  <a:schemeClr val="accent1">
                    <a:lumMod val="75000"/>
                  </a:schemeClr>
                </a:solidFill>
                <a:latin typeface="+mn-lt"/>
              </a:rPr>
              <a:t> </a:t>
            </a: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400" dirty="0">
                <a:solidFill>
                  <a:schemeClr val="accent1">
                    <a:lumMod val="75000"/>
                  </a:schemeClr>
                </a:solidFill>
                <a:latin typeface="+mn-lt"/>
              </a:rPr>
              <a:t/>
            </a:r>
            <a:br>
              <a:rPr lang="fr-FR" sz="1400" dirty="0">
                <a:solidFill>
                  <a:schemeClr val="accent1">
                    <a:lumMod val="75000"/>
                  </a:schemeClr>
                </a:solidFill>
                <a:latin typeface="+mn-lt"/>
              </a:rPr>
            </a:br>
            <a:r>
              <a:rPr lang="fr-FR" sz="1600" dirty="0" smtClean="0">
                <a:solidFill>
                  <a:schemeClr val="accent1">
                    <a:lumMod val="75000"/>
                  </a:schemeClr>
                </a:solidFill>
                <a:latin typeface="+mn-lt"/>
              </a:rPr>
              <a:t>Quand vous lancez un marché pour des fruits et légumes, il est important de « créer » un équilibre entre la quantité demandée et la distance à effectuer par le producteur pour la livraison. </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b="1" dirty="0" smtClean="0">
                <a:solidFill>
                  <a:srgbClr val="00B0F0"/>
                </a:solidFill>
                <a:latin typeface="+mn-lt"/>
              </a:rPr>
              <a:t>La plateforme Agrilocal  a pour vocation de promouvoir les circuits courts, le développement de l’agriculture  de proximité, les productions avec le moins d’externalités négatives pour l’environnement dont le bilan carbone</a:t>
            </a:r>
            <a:r>
              <a:rPr lang="fr-FR" sz="1600" dirty="0">
                <a:solidFill>
                  <a:schemeClr val="accent1">
                    <a:lumMod val="75000"/>
                  </a:schemeClr>
                </a:solidFill>
                <a:latin typeface="+mn-lt"/>
              </a:rPr>
              <a:t> </a:t>
            </a:r>
            <a:r>
              <a:rPr lang="fr-FR" sz="1600" b="1" dirty="0" smtClean="0">
                <a:solidFill>
                  <a:srgbClr val="00B0F0"/>
                </a:solidFill>
                <a:latin typeface="+mn-lt"/>
              </a:rPr>
              <a:t>et une juste rémunération des agriculteurs.</a:t>
            </a:r>
            <a:br>
              <a:rPr lang="fr-FR" sz="1600" b="1" dirty="0" smtClean="0">
                <a:solidFill>
                  <a:srgbClr val="00B0F0"/>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smtClean="0">
                <a:solidFill>
                  <a:srgbClr val="FF0000"/>
                </a:solidFill>
                <a:latin typeface="+mn-lt"/>
              </a:rPr>
              <a:t>Comme c’est le fournisseur qui livre, il est important qu’il ne se déplace pas à perte, surtout en ce moment avec l’inflation du prix du carburant et des matières premières.</a:t>
            </a:r>
            <a:br>
              <a:rPr lang="fr-FR" sz="1600" dirty="0" smtClean="0">
                <a:solidFill>
                  <a:srgbClr val="FF0000"/>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i="1" dirty="0" smtClean="0">
                <a:solidFill>
                  <a:schemeClr val="accent1">
                    <a:lumMod val="75000"/>
                  </a:schemeClr>
                </a:solidFill>
                <a:latin typeface="+mn-lt"/>
              </a:rPr>
              <a:t>Par exemple : ne pas lancer une consultation pour commander 10 kg de carottes alors que le 1e producteur qui apparait dans votre liste est à 40 km (ce qui fait </a:t>
            </a:r>
            <a:r>
              <a:rPr lang="fr-FR" sz="1600" i="1" dirty="0">
                <a:solidFill>
                  <a:schemeClr val="accent1">
                    <a:lumMod val="75000"/>
                  </a:schemeClr>
                </a:solidFill>
                <a:latin typeface="+mn-lt"/>
              </a:rPr>
              <a:t>8</a:t>
            </a:r>
            <a:r>
              <a:rPr lang="fr-FR" sz="1600" i="1" dirty="0" smtClean="0">
                <a:solidFill>
                  <a:schemeClr val="accent1">
                    <a:lumMod val="75000"/>
                  </a:schemeClr>
                </a:solidFill>
                <a:latin typeface="+mn-lt"/>
              </a:rPr>
              <a:t>0 km A/R pour faire la livraison).</a:t>
            </a:r>
            <a:br>
              <a:rPr lang="fr-FR" sz="1600" i="1"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600" dirty="0" smtClean="0">
                <a:solidFill>
                  <a:srgbClr val="FF0000"/>
                </a:solidFill>
                <a:latin typeface="+mn-lt"/>
              </a:rPr>
              <a:t>Les fournisseurs ne se déplaceront plus si </a:t>
            </a:r>
            <a:r>
              <a:rPr lang="fr-FR" sz="1600" dirty="0" smtClean="0">
                <a:solidFill>
                  <a:srgbClr val="FF0000"/>
                </a:solidFill>
                <a:latin typeface="+mn-lt"/>
              </a:rPr>
              <a:t>un montant raisonnable n’est </a:t>
            </a:r>
            <a:r>
              <a:rPr lang="fr-FR" sz="1600" dirty="0" smtClean="0">
                <a:solidFill>
                  <a:srgbClr val="FF0000"/>
                </a:solidFill>
                <a:latin typeface="+mn-lt"/>
              </a:rPr>
              <a:t>pas </a:t>
            </a:r>
            <a:r>
              <a:rPr lang="fr-FR" sz="1600" dirty="0" smtClean="0">
                <a:solidFill>
                  <a:srgbClr val="FF0000"/>
                </a:solidFill>
                <a:latin typeface="+mn-lt"/>
              </a:rPr>
              <a:t>atteint !</a:t>
            </a:r>
            <a:r>
              <a:rPr lang="fr-FR" sz="1600" dirty="0" smtClean="0">
                <a:solidFill>
                  <a:srgbClr val="FF0000"/>
                </a:solidFill>
                <a:latin typeface="+mn-lt"/>
              </a:rPr>
              <a:t/>
            </a:r>
            <a:br>
              <a:rPr lang="fr-FR" sz="1600" dirty="0" smtClean="0">
                <a:solidFill>
                  <a:srgbClr val="FF0000"/>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600" b="1" dirty="0">
                <a:solidFill>
                  <a:srgbClr val="00B0F0"/>
                </a:solidFill>
              </a:rPr>
              <a:t>L’outil cartographique </a:t>
            </a:r>
            <a:r>
              <a:rPr lang="fr-FR" sz="1600" dirty="0">
                <a:solidFill>
                  <a:schemeClr val="accent1">
                    <a:lumMod val="75000"/>
                  </a:schemeClr>
                </a:solidFill>
              </a:rPr>
              <a:t>mis à votre disposition </a:t>
            </a:r>
            <a:r>
              <a:rPr lang="fr-FR" sz="1600" dirty="0" smtClean="0">
                <a:solidFill>
                  <a:schemeClr val="accent1">
                    <a:lumMod val="75000"/>
                  </a:schemeClr>
                </a:solidFill>
              </a:rPr>
              <a:t>dans </a:t>
            </a:r>
            <a:r>
              <a:rPr lang="fr-FR" sz="1600" dirty="0">
                <a:solidFill>
                  <a:schemeClr val="accent1">
                    <a:lumMod val="75000"/>
                  </a:schemeClr>
                </a:solidFill>
              </a:rPr>
              <a:t>votre espace personnel (onglet « Cartographie </a:t>
            </a:r>
            <a:r>
              <a:rPr lang="fr-FR" sz="1600" dirty="0" smtClean="0">
                <a:solidFill>
                  <a:schemeClr val="accent1">
                    <a:lumMod val="75000"/>
                  </a:schemeClr>
                </a:solidFill>
              </a:rPr>
              <a:t>») </a:t>
            </a:r>
            <a:r>
              <a:rPr lang="fr-FR" sz="1600" dirty="0">
                <a:solidFill>
                  <a:schemeClr val="accent1">
                    <a:lumMod val="75000"/>
                  </a:schemeClr>
                </a:solidFill>
              </a:rPr>
              <a:t>vous permet de visualiser l’offre par producteur mais aussi par produit à proximité de votre établissement</a:t>
            </a:r>
            <a:r>
              <a:rPr lang="fr-FR" sz="1600" dirty="0" smtClean="0">
                <a:solidFill>
                  <a:schemeClr val="accent1">
                    <a:lumMod val="75000"/>
                  </a:schemeClr>
                </a:solidFill>
              </a:rPr>
              <a:t>.</a:t>
            </a:r>
            <a:br>
              <a:rPr lang="fr-FR" sz="1600" dirty="0" smtClean="0">
                <a:solidFill>
                  <a:schemeClr val="accent1">
                    <a:lumMod val="75000"/>
                  </a:schemeClr>
                </a:solidFill>
              </a:rPr>
            </a:br>
            <a:r>
              <a:rPr lang="fr-FR" sz="1600" dirty="0" smtClean="0">
                <a:solidFill>
                  <a:schemeClr val="accent1">
                    <a:lumMod val="75000"/>
                  </a:schemeClr>
                </a:solidFill>
              </a:rPr>
              <a:t> </a:t>
            </a:r>
            <a:r>
              <a:rPr lang="fr-FR" sz="1600" u="sng" dirty="0">
                <a:solidFill>
                  <a:schemeClr val="accent1">
                    <a:lumMod val="75000"/>
                  </a:schemeClr>
                </a:solidFill>
              </a:rPr>
              <a:t>N’hésitez pas à vous en servir avant de lancer des consultations pour voir les offres potentielles inscrites sur votre territoire proche.</a:t>
            </a:r>
            <a:r>
              <a:rPr lang="fr-FR" sz="1600" dirty="0">
                <a:solidFill>
                  <a:schemeClr val="accent1">
                    <a:lumMod val="75000"/>
                  </a:schemeClr>
                </a:solidFill>
              </a:rPr>
              <a:t/>
            </a:r>
            <a:br>
              <a:rPr lang="fr-FR" sz="1600" dirty="0">
                <a:solidFill>
                  <a:schemeClr val="accent1">
                    <a:lumMod val="75000"/>
                  </a:schemeClr>
                </a:solidFill>
              </a:rPr>
            </a:br>
            <a:r>
              <a:rPr lang="fr-FR" sz="1600" dirty="0">
                <a:solidFill>
                  <a:schemeClr val="accent1">
                    <a:lumMod val="75000"/>
                  </a:schemeClr>
                </a:solidFill>
              </a:rPr>
              <a:t/>
            </a:r>
            <a:br>
              <a:rPr lang="fr-FR" sz="1600" dirty="0">
                <a:solidFill>
                  <a:schemeClr val="accent1">
                    <a:lumMod val="75000"/>
                  </a:schemeClr>
                </a:solidFill>
              </a:rPr>
            </a:br>
            <a:r>
              <a:rPr lang="fr-FR" sz="1600" dirty="0">
                <a:solidFill>
                  <a:schemeClr val="accent1">
                    <a:lumMod val="75000"/>
                  </a:schemeClr>
                </a:solidFill>
              </a:rPr>
              <a:t/>
            </a:r>
            <a:br>
              <a:rPr lang="fr-FR" sz="1600" dirty="0">
                <a:solidFill>
                  <a:schemeClr val="accent1">
                    <a:lumMod val="75000"/>
                  </a:schemeClr>
                </a:solidFill>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endParaRPr lang="fr-FR" sz="16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3</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8989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467544" y="1244600"/>
            <a:ext cx="8303594" cy="5196542"/>
          </a:xfrm>
        </p:spPr>
        <p:txBody>
          <a:bodyPr>
            <a:normAutofit fontScale="90000"/>
          </a:bodyPr>
          <a:lstStyle/>
          <a:p>
            <a:pPr algn="l"/>
            <a:r>
              <a:rPr lang="fr-FR" sz="2000" b="1" u="sng" dirty="0" smtClean="0">
                <a:solidFill>
                  <a:schemeClr val="accent1">
                    <a:lumMod val="75000"/>
                  </a:schemeClr>
                </a:solidFill>
                <a:latin typeface="+mn-lt"/>
              </a:rPr>
              <a:t>2. Regrouper la commande – faire une CONSULTATION MULTI-PRODUITS</a:t>
            </a: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600" dirty="0" smtClean="0">
                <a:solidFill>
                  <a:schemeClr val="accent1">
                    <a:lumMod val="75000"/>
                  </a:schemeClr>
                </a:solidFill>
                <a:latin typeface="+mn-lt"/>
              </a:rPr>
              <a:t>Dans la même logique d’efficience environnementale et économique il est préférable de lancer une consultation pour un marché comprenant plusieurs légumes ou plusieurs fruits ou encore plusieurs fruits et légumes. Donc de </a:t>
            </a:r>
            <a:r>
              <a:rPr lang="fr-FR" sz="1600" b="1" dirty="0" smtClean="0">
                <a:solidFill>
                  <a:srgbClr val="00B0F0"/>
                </a:solidFill>
                <a:latin typeface="+mn-lt"/>
              </a:rPr>
              <a:t>regrouper la commande</a:t>
            </a:r>
            <a:r>
              <a:rPr lang="fr-FR" sz="1600" dirty="0" smtClean="0">
                <a:solidFill>
                  <a:schemeClr val="accent1">
                    <a:lumMod val="75000"/>
                  </a:schemeClr>
                </a:solidFill>
                <a:latin typeface="+mn-lt"/>
              </a:rPr>
              <a:t>, </a:t>
            </a:r>
            <a:r>
              <a:rPr lang="fr-FR" sz="1600" b="1" dirty="0" smtClean="0">
                <a:solidFill>
                  <a:srgbClr val="00B0F0"/>
                </a:solidFill>
                <a:latin typeface="+mn-lt"/>
              </a:rPr>
              <a:t>de faire une consultation multi-produits.</a:t>
            </a: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t>
            </a:r>
            <a:r>
              <a:rPr lang="fr-FR" sz="1600" i="1" dirty="0">
                <a:solidFill>
                  <a:schemeClr val="accent1">
                    <a:lumMod val="75000"/>
                  </a:schemeClr>
                </a:solidFill>
              </a:rPr>
              <a:t>Par exemple </a:t>
            </a:r>
            <a:r>
              <a:rPr lang="fr-FR" sz="1600" i="1" dirty="0" smtClean="0">
                <a:solidFill>
                  <a:schemeClr val="accent1">
                    <a:lumMod val="75000"/>
                  </a:schemeClr>
                </a:solidFill>
              </a:rPr>
              <a:t>vous lancez:</a:t>
            </a:r>
            <a:r>
              <a:rPr lang="fr-FR" sz="1600" i="1" dirty="0">
                <a:solidFill>
                  <a:schemeClr val="accent1">
                    <a:lumMod val="75000"/>
                  </a:schemeClr>
                </a:solidFill>
              </a:rPr>
              <a:t/>
            </a:r>
            <a:br>
              <a:rPr lang="fr-FR" sz="1600" i="1" dirty="0">
                <a:solidFill>
                  <a:schemeClr val="accent1">
                    <a:lumMod val="75000"/>
                  </a:schemeClr>
                </a:solidFill>
              </a:rPr>
            </a:br>
            <a:r>
              <a:rPr lang="fr-FR" sz="1600" i="1" dirty="0">
                <a:solidFill>
                  <a:schemeClr val="accent1">
                    <a:lumMod val="75000"/>
                  </a:schemeClr>
                </a:solidFill>
              </a:rPr>
              <a:t>• 1 consultation pour </a:t>
            </a:r>
            <a:r>
              <a:rPr lang="fr-FR" sz="1600" i="1" dirty="0" smtClean="0">
                <a:solidFill>
                  <a:schemeClr val="accent1">
                    <a:lumMod val="75000"/>
                  </a:schemeClr>
                </a:solidFill>
              </a:rPr>
              <a:t>des légumes : 50 </a:t>
            </a:r>
            <a:r>
              <a:rPr lang="fr-FR" sz="1600" i="1" dirty="0">
                <a:solidFill>
                  <a:schemeClr val="accent1">
                    <a:lumMod val="75000"/>
                  </a:schemeClr>
                </a:solidFill>
              </a:rPr>
              <a:t>kg d’aubergines  + 15 kg de betteraves + 20 salades + 5 kg de poireaux.</a:t>
            </a:r>
            <a:br>
              <a:rPr lang="fr-FR" sz="1600" i="1" dirty="0">
                <a:solidFill>
                  <a:schemeClr val="accent1">
                    <a:lumMod val="75000"/>
                  </a:schemeClr>
                </a:solidFill>
              </a:rPr>
            </a:br>
            <a:r>
              <a:rPr lang="fr-FR" sz="1600" i="1" dirty="0">
                <a:solidFill>
                  <a:schemeClr val="accent1">
                    <a:lumMod val="75000"/>
                  </a:schemeClr>
                </a:solidFill>
              </a:rPr>
              <a:t>• 1 consultation pour </a:t>
            </a:r>
            <a:r>
              <a:rPr lang="fr-FR" sz="1600" i="1" dirty="0" smtClean="0">
                <a:solidFill>
                  <a:schemeClr val="accent1">
                    <a:lumMod val="75000"/>
                  </a:schemeClr>
                </a:solidFill>
              </a:rPr>
              <a:t>des fruits et des légumes : 300 </a:t>
            </a:r>
            <a:r>
              <a:rPr lang="fr-FR" sz="1600" i="1" dirty="0">
                <a:solidFill>
                  <a:schemeClr val="accent1">
                    <a:lumMod val="75000"/>
                  </a:schemeClr>
                </a:solidFill>
              </a:rPr>
              <a:t>pommes + </a:t>
            </a:r>
            <a:r>
              <a:rPr lang="fr-FR" sz="1600" i="1" dirty="0" smtClean="0">
                <a:solidFill>
                  <a:schemeClr val="accent1">
                    <a:lumMod val="75000"/>
                  </a:schemeClr>
                </a:solidFill>
              </a:rPr>
              <a:t>25 melons + 30 </a:t>
            </a:r>
            <a:r>
              <a:rPr lang="fr-FR" sz="1600" i="1" dirty="0">
                <a:solidFill>
                  <a:schemeClr val="accent1">
                    <a:lumMod val="75000"/>
                  </a:schemeClr>
                </a:solidFill>
              </a:rPr>
              <a:t>choux rouges + </a:t>
            </a:r>
            <a:r>
              <a:rPr lang="fr-FR" sz="1600" i="1" dirty="0" smtClean="0">
                <a:solidFill>
                  <a:schemeClr val="accent1">
                    <a:lumMod val="75000"/>
                  </a:schemeClr>
                </a:solidFill>
              </a:rPr>
              <a:t>30 </a:t>
            </a:r>
            <a:r>
              <a:rPr lang="fr-FR" sz="1600" i="1" dirty="0">
                <a:solidFill>
                  <a:schemeClr val="accent1">
                    <a:lumMod val="75000"/>
                  </a:schemeClr>
                </a:solidFill>
              </a:rPr>
              <a:t>kg de carottes + 30 kg de pommes de terre.</a:t>
            </a:r>
            <a:br>
              <a:rPr lang="fr-FR" sz="1600" i="1" dirty="0">
                <a:solidFill>
                  <a:schemeClr val="accent1">
                    <a:lumMod val="75000"/>
                  </a:schemeClr>
                </a:solidFill>
              </a:rPr>
            </a:br>
            <a:r>
              <a:rPr lang="fr-FR" sz="1600" i="1" dirty="0" smtClean="0">
                <a:solidFill>
                  <a:schemeClr val="accent1">
                    <a:lumMod val="75000"/>
                  </a:schemeClr>
                </a:solidFill>
              </a:rPr>
              <a:t/>
            </a:r>
            <a:br>
              <a:rPr lang="fr-FR" sz="1600" i="1" dirty="0" smtClean="0">
                <a:solidFill>
                  <a:schemeClr val="accent1">
                    <a:lumMod val="75000"/>
                  </a:schemeClr>
                </a:solidFill>
              </a:rPr>
            </a:br>
            <a:r>
              <a:rPr lang="fr-FR" sz="1600" b="1" u="sng" dirty="0">
                <a:solidFill>
                  <a:srgbClr val="FF0000"/>
                </a:solidFill>
              </a:rPr>
              <a:t>Le + pour vous</a:t>
            </a:r>
            <a:r>
              <a:rPr lang="fr-FR" sz="1600" dirty="0">
                <a:solidFill>
                  <a:schemeClr val="accent1">
                    <a:lumMod val="75000"/>
                  </a:schemeClr>
                </a:solidFill>
              </a:rPr>
              <a:t>: </a:t>
            </a:r>
            <a:r>
              <a:rPr lang="fr-FR" sz="1600" b="1" dirty="0">
                <a:solidFill>
                  <a:srgbClr val="00B0F0"/>
                </a:solidFill>
              </a:rPr>
              <a:t>gain de temps </a:t>
            </a:r>
            <a:r>
              <a:rPr lang="fr-FR" sz="1600" dirty="0">
                <a:solidFill>
                  <a:schemeClr val="accent1">
                    <a:lumMod val="75000"/>
                  </a:schemeClr>
                </a:solidFill>
              </a:rPr>
              <a:t>pour passer votre </a:t>
            </a:r>
            <a:r>
              <a:rPr lang="fr-FR" sz="1600" dirty="0" smtClean="0">
                <a:solidFill>
                  <a:schemeClr val="accent1">
                    <a:lumMod val="75000"/>
                  </a:schemeClr>
                </a:solidFill>
              </a:rPr>
              <a:t>consultation sur la plateforme, vous n’en faite plus qu’un au lieu de 2, 5 ou 10. Et </a:t>
            </a:r>
            <a:r>
              <a:rPr lang="fr-FR" sz="1600" b="1" dirty="0" smtClean="0">
                <a:solidFill>
                  <a:srgbClr val="00B0F0"/>
                </a:solidFill>
              </a:rPr>
              <a:t>vous aurez plus de réponses</a:t>
            </a:r>
            <a:r>
              <a:rPr lang="fr-FR" sz="1600" dirty="0" smtClean="0">
                <a:solidFill>
                  <a:schemeClr val="accent1">
                    <a:lumMod val="75000"/>
                  </a:schemeClr>
                </a:solidFill>
              </a:rPr>
              <a:t>.</a:t>
            </a:r>
            <a:br>
              <a:rPr lang="fr-FR" sz="1600" dirty="0" smtClean="0">
                <a:solidFill>
                  <a:schemeClr val="accent1">
                    <a:lumMod val="75000"/>
                  </a:schemeClr>
                </a:solidFill>
              </a:rPr>
            </a:br>
            <a:r>
              <a:rPr lang="fr-FR" sz="1600" dirty="0">
                <a:solidFill>
                  <a:schemeClr val="accent1">
                    <a:lumMod val="75000"/>
                  </a:schemeClr>
                </a:solidFill>
              </a:rPr>
              <a:t/>
            </a:r>
            <a:br>
              <a:rPr lang="fr-FR" sz="1600" dirty="0">
                <a:solidFill>
                  <a:schemeClr val="accent1">
                    <a:lumMod val="75000"/>
                  </a:schemeClr>
                </a:solidFill>
              </a:rPr>
            </a:br>
            <a:r>
              <a:rPr lang="fr-FR" sz="1600" b="1" u="sng" dirty="0">
                <a:solidFill>
                  <a:srgbClr val="FF0000"/>
                </a:solidFill>
              </a:rPr>
              <a:t>Le + pour le producteur</a:t>
            </a:r>
            <a:r>
              <a:rPr lang="fr-FR" sz="1600" dirty="0">
                <a:solidFill>
                  <a:srgbClr val="FF0000"/>
                </a:solidFill>
              </a:rPr>
              <a:t>: </a:t>
            </a:r>
            <a:r>
              <a:rPr lang="fr-FR" sz="1600" dirty="0" smtClean="0">
                <a:solidFill>
                  <a:schemeClr val="accent1">
                    <a:lumMod val="75000"/>
                  </a:schemeClr>
                </a:solidFill>
              </a:rPr>
              <a:t>au lieu d’avoir plusieurs notifications il n’en recevra qu’une donc </a:t>
            </a:r>
            <a:r>
              <a:rPr lang="fr-FR" sz="1600" b="1" dirty="0" smtClean="0">
                <a:solidFill>
                  <a:srgbClr val="00B0F0"/>
                </a:solidFill>
              </a:rPr>
              <a:t>gain de temps </a:t>
            </a:r>
            <a:r>
              <a:rPr lang="fr-FR" sz="1600" dirty="0" smtClean="0">
                <a:solidFill>
                  <a:schemeClr val="accent1">
                    <a:lumMod val="75000"/>
                  </a:schemeClr>
                </a:solidFill>
              </a:rPr>
              <a:t>pour lui. Et surtout </a:t>
            </a:r>
            <a:r>
              <a:rPr lang="fr-FR" sz="1600" b="1" dirty="0" smtClean="0">
                <a:solidFill>
                  <a:srgbClr val="00B0F0"/>
                </a:solidFill>
              </a:rPr>
              <a:t>il y répondra aussi plus facilement </a:t>
            </a:r>
            <a:r>
              <a:rPr lang="fr-FR" sz="1600" dirty="0" smtClean="0">
                <a:solidFill>
                  <a:schemeClr val="accent1">
                    <a:lumMod val="75000"/>
                  </a:schemeClr>
                </a:solidFill>
              </a:rPr>
              <a:t>car le montant de la commande lui permettra au moins de rentrer dans ses frais.</a:t>
            </a:r>
            <a:br>
              <a:rPr lang="fr-FR" sz="1600" dirty="0" smtClean="0">
                <a:solidFill>
                  <a:schemeClr val="accent1">
                    <a:lumMod val="75000"/>
                  </a:schemeClr>
                </a:solidFill>
              </a:rPr>
            </a:br>
            <a:r>
              <a:rPr lang="fr-FR" sz="1600" dirty="0">
                <a:solidFill>
                  <a:schemeClr val="accent1">
                    <a:lumMod val="75000"/>
                  </a:schemeClr>
                </a:solidFill>
              </a:rPr>
              <a:t/>
            </a:r>
            <a:br>
              <a:rPr lang="fr-FR" sz="1600" dirty="0">
                <a:solidFill>
                  <a:schemeClr val="accent1">
                    <a:lumMod val="75000"/>
                  </a:schemeClr>
                </a:solidFill>
              </a:rPr>
            </a:br>
            <a:r>
              <a:rPr lang="fr-FR" sz="1600" i="1" dirty="0">
                <a:solidFill>
                  <a:schemeClr val="accent1">
                    <a:lumMod val="75000"/>
                  </a:schemeClr>
                </a:solidFill>
              </a:rPr>
              <a:t/>
            </a:r>
            <a:br>
              <a:rPr lang="fr-FR" sz="1600" i="1" dirty="0">
                <a:solidFill>
                  <a:schemeClr val="accent1">
                    <a:lumMod val="75000"/>
                  </a:schemeClr>
                </a:solidFill>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endParaRPr lang="fr-FR" sz="16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4</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754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467544" y="1168196"/>
            <a:ext cx="8303593" cy="5069115"/>
          </a:xfrm>
        </p:spPr>
        <p:txBody>
          <a:bodyPr>
            <a:normAutofit fontScale="90000"/>
          </a:bodyPr>
          <a:lstStyle/>
          <a:p>
            <a:pPr algn="l"/>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300" dirty="0" smtClean="0">
                <a:solidFill>
                  <a:schemeClr val="accent1">
                    <a:lumMod val="75000"/>
                  </a:schemeClr>
                </a:solidFill>
              </a:rPr>
              <a:t>Concrètement</a:t>
            </a:r>
            <a:r>
              <a:rPr lang="fr-FR" sz="1300" dirty="0">
                <a:solidFill>
                  <a:schemeClr val="accent1">
                    <a:lumMod val="75000"/>
                  </a:schemeClr>
                </a:solidFill>
              </a:rPr>
              <a:t>, quand vous lancez </a:t>
            </a:r>
            <a:r>
              <a:rPr lang="fr-FR" sz="1300" dirty="0" smtClean="0">
                <a:solidFill>
                  <a:schemeClr val="accent1">
                    <a:lumMod val="75000"/>
                  </a:schemeClr>
                </a:solidFill>
              </a:rPr>
              <a:t>votre consultation en gré à gré, </a:t>
            </a:r>
            <a:r>
              <a:rPr lang="fr-FR" sz="1300" dirty="0">
                <a:solidFill>
                  <a:schemeClr val="accent1">
                    <a:lumMod val="75000"/>
                  </a:schemeClr>
                </a:solidFill>
              </a:rPr>
              <a:t>au lieu </a:t>
            </a:r>
            <a:r>
              <a:rPr lang="fr-FR" sz="1300" dirty="0" smtClean="0">
                <a:solidFill>
                  <a:schemeClr val="accent1">
                    <a:lumMod val="75000"/>
                  </a:schemeClr>
                </a:solidFill>
              </a:rPr>
              <a:t>d’en faire </a:t>
            </a:r>
            <a:r>
              <a:rPr lang="fr-FR" sz="1300" dirty="0">
                <a:solidFill>
                  <a:schemeClr val="accent1">
                    <a:lumMod val="75000"/>
                  </a:schemeClr>
                </a:solidFill>
              </a:rPr>
              <a:t>une </a:t>
            </a:r>
            <a:r>
              <a:rPr lang="fr-FR" sz="1300" dirty="0" smtClean="0">
                <a:solidFill>
                  <a:schemeClr val="accent1">
                    <a:lumMod val="75000"/>
                  </a:schemeClr>
                </a:solidFill>
              </a:rPr>
              <a:t>par produit vous </a:t>
            </a:r>
            <a:r>
              <a:rPr lang="fr-FR" sz="1300" b="1" dirty="0" smtClean="0">
                <a:solidFill>
                  <a:srgbClr val="00B0F0"/>
                </a:solidFill>
              </a:rPr>
              <a:t>rajoutez </a:t>
            </a:r>
            <a:r>
              <a:rPr lang="fr-FR" sz="1300" b="1" dirty="0">
                <a:solidFill>
                  <a:srgbClr val="00B0F0"/>
                </a:solidFill>
              </a:rPr>
              <a:t>les produits les uns à la suite des </a:t>
            </a:r>
            <a:r>
              <a:rPr lang="fr-FR" sz="1300" b="1" dirty="0" smtClean="0">
                <a:solidFill>
                  <a:srgbClr val="00B0F0"/>
                </a:solidFill>
              </a:rPr>
              <a:t>autres. </a:t>
            </a:r>
            <a:br>
              <a:rPr lang="fr-FR" sz="1300" b="1" dirty="0" smtClean="0">
                <a:solidFill>
                  <a:srgbClr val="00B0F0"/>
                </a:solidFill>
              </a:rPr>
            </a:br>
            <a:r>
              <a:rPr lang="fr-FR" sz="1300" dirty="0" smtClean="0">
                <a:solidFill>
                  <a:schemeClr val="accent1">
                    <a:lumMod val="75000"/>
                  </a:schemeClr>
                </a:solidFill>
              </a:rPr>
              <a:t>La démarche  est la même au début</a:t>
            </a:r>
            <a:r>
              <a:rPr lang="fr-FR" sz="1300" b="1" dirty="0" smtClean="0">
                <a:solidFill>
                  <a:srgbClr val="00B050"/>
                </a:solidFill>
              </a:rPr>
              <a:t> : </a:t>
            </a:r>
            <a:r>
              <a:rPr lang="fr-FR" sz="1300" dirty="0" smtClean="0">
                <a:solidFill>
                  <a:schemeClr val="accent1">
                    <a:lumMod val="75000"/>
                  </a:schemeClr>
                </a:solidFill>
              </a:rPr>
              <a:t>Vous lancez votre consultation en gré à gré, puis vous indiquez votre premier produit, la quantité et la date de livraison </a:t>
            </a:r>
            <a:r>
              <a:rPr lang="fr-FR" sz="1300" b="1" dirty="0" smtClean="0">
                <a:solidFill>
                  <a:srgbClr val="00B050"/>
                </a:solidFill>
              </a:rPr>
              <a:t>et cliquez sur « Ajouter à ma liste de produits »</a:t>
            </a:r>
            <a:r>
              <a:rPr lang="fr-FR" sz="1300" b="1" dirty="0">
                <a:solidFill>
                  <a:srgbClr val="00B050"/>
                </a:solidFill>
                <a:latin typeface="+mn-lt"/>
              </a:rPr>
              <a:t/>
            </a:r>
            <a:br>
              <a:rPr lang="fr-FR" sz="1300" b="1" dirty="0">
                <a:solidFill>
                  <a:srgbClr val="00B050"/>
                </a:solidFill>
                <a:latin typeface="+mn-lt"/>
              </a:rPr>
            </a:br>
            <a:r>
              <a:rPr lang="fr-FR" sz="1200" b="1" dirty="0" smtClean="0">
                <a:solidFill>
                  <a:srgbClr val="00B050"/>
                </a:solidFill>
                <a:latin typeface="+mn-lt"/>
              </a:rPr>
              <a:t/>
            </a:r>
            <a:br>
              <a:rPr lang="fr-FR" sz="1200" b="1" dirty="0" smtClean="0">
                <a:solidFill>
                  <a:srgbClr val="00B050"/>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endParaRPr lang="fr-FR" sz="14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5</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13"/>
          <p:cNvPicPr>
            <a:picLocks noChangeAspect="1"/>
          </p:cNvPicPr>
          <p:nvPr/>
        </p:nvPicPr>
        <p:blipFill>
          <a:blip r:embed="rId6"/>
          <a:stretch>
            <a:fillRect/>
          </a:stretch>
        </p:blipFill>
        <p:spPr>
          <a:xfrm>
            <a:off x="1547664" y="2165268"/>
            <a:ext cx="5688632" cy="4077282"/>
          </a:xfrm>
          <a:prstGeom prst="rect">
            <a:avLst/>
          </a:prstGeom>
        </p:spPr>
      </p:pic>
    </p:spTree>
    <p:extLst>
      <p:ext uri="{BB962C8B-B14F-4D97-AF65-F5344CB8AC3E}">
        <p14:creationId xmlns:p14="http://schemas.microsoft.com/office/powerpoint/2010/main" val="1718003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467544" y="1168196"/>
            <a:ext cx="8303593" cy="5069115"/>
          </a:xfrm>
        </p:spPr>
        <p:txBody>
          <a:bodyPr>
            <a:normAutofit fontScale="90000"/>
          </a:bodyPr>
          <a:lstStyle/>
          <a:p>
            <a:pPr algn="l"/>
            <a:r>
              <a:rPr lang="fr-FR" sz="1300" dirty="0" smtClean="0">
                <a:solidFill>
                  <a:schemeClr val="accent1">
                    <a:lumMod val="75000"/>
                  </a:schemeClr>
                </a:solidFill>
              </a:rPr>
              <a:t>Après avoir indiquer la date de fermeture de la consultation, au lieu de « valider et continuer », vous cliquez sur</a:t>
            </a:r>
            <a:br>
              <a:rPr lang="fr-FR" sz="1300" dirty="0" smtClean="0">
                <a:solidFill>
                  <a:schemeClr val="accent1">
                    <a:lumMod val="75000"/>
                  </a:schemeClr>
                </a:solidFill>
              </a:rPr>
            </a:br>
            <a:r>
              <a:rPr lang="fr-FR" sz="1300" b="1" dirty="0" smtClean="0">
                <a:solidFill>
                  <a:srgbClr val="00B050"/>
                </a:solidFill>
              </a:rPr>
              <a:t>Ajouter un nouveau produit (croix verte) </a:t>
            </a:r>
            <a:r>
              <a:rPr lang="fr-FR" sz="1300" dirty="0">
                <a:solidFill>
                  <a:schemeClr val="accent1">
                    <a:lumMod val="75000"/>
                  </a:schemeClr>
                </a:solidFill>
              </a:rPr>
              <a:t/>
            </a:r>
            <a:br>
              <a:rPr lang="fr-FR" sz="1300" dirty="0">
                <a:solidFill>
                  <a:schemeClr val="accent1">
                    <a:lumMod val="75000"/>
                  </a:schemeClr>
                </a:solidFill>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endParaRPr lang="fr-FR" sz="14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6</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3"/>
          <p:cNvPicPr>
            <a:picLocks noChangeAspect="1"/>
          </p:cNvPicPr>
          <p:nvPr/>
        </p:nvPicPr>
        <p:blipFill>
          <a:blip r:embed="rId6"/>
          <a:stretch>
            <a:fillRect/>
          </a:stretch>
        </p:blipFill>
        <p:spPr>
          <a:xfrm>
            <a:off x="415965" y="1947233"/>
            <a:ext cx="8406750" cy="3629397"/>
          </a:xfrm>
          <a:prstGeom prst="rect">
            <a:avLst/>
          </a:prstGeom>
        </p:spPr>
      </p:pic>
    </p:spTree>
    <p:extLst>
      <p:ext uri="{BB962C8B-B14F-4D97-AF65-F5344CB8AC3E}">
        <p14:creationId xmlns:p14="http://schemas.microsoft.com/office/powerpoint/2010/main" val="3501152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467544" y="1168196"/>
            <a:ext cx="8303593" cy="5069115"/>
          </a:xfrm>
        </p:spPr>
        <p:txBody>
          <a:bodyPr>
            <a:normAutofit/>
          </a:bodyPr>
          <a:lstStyle/>
          <a:p>
            <a:pPr algn="l"/>
            <a:r>
              <a:rPr lang="fr-FR" sz="1200" dirty="0" smtClean="0">
                <a:solidFill>
                  <a:schemeClr val="accent1">
                    <a:lumMod val="75000"/>
                  </a:schemeClr>
                </a:solidFill>
              </a:rPr>
              <a:t>A présent vous indiquez le second produit, vous cliquez sur </a:t>
            </a:r>
            <a:r>
              <a:rPr lang="fr-FR" sz="1200" b="1" dirty="0" smtClean="0">
                <a:solidFill>
                  <a:srgbClr val="00B050"/>
                </a:solidFill>
              </a:rPr>
              <a:t>« Ajouter à ma liste de produits » </a:t>
            </a:r>
            <a:r>
              <a:rPr lang="fr-FR" sz="1200" dirty="0" smtClean="0">
                <a:solidFill>
                  <a:schemeClr val="accent1">
                    <a:lumMod val="75000"/>
                  </a:schemeClr>
                </a:solidFill>
              </a:rPr>
              <a:t>et ainsi de suite.</a:t>
            </a: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endParaRPr lang="fr-FR" sz="14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7</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6"/>
          <p:cNvPicPr>
            <a:picLocks noChangeAspect="1"/>
          </p:cNvPicPr>
          <p:nvPr/>
        </p:nvPicPr>
        <p:blipFill>
          <a:blip r:embed="rId6"/>
          <a:stretch>
            <a:fillRect/>
          </a:stretch>
        </p:blipFill>
        <p:spPr>
          <a:xfrm>
            <a:off x="611560" y="1772816"/>
            <a:ext cx="7420355" cy="4137976"/>
          </a:xfrm>
          <a:prstGeom prst="rect">
            <a:avLst/>
          </a:prstGeom>
        </p:spPr>
      </p:pic>
    </p:spTree>
    <p:extLst>
      <p:ext uri="{BB962C8B-B14F-4D97-AF65-F5344CB8AC3E}">
        <p14:creationId xmlns:p14="http://schemas.microsoft.com/office/powerpoint/2010/main" val="1885627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CD31\DGDSO\DAE\EGM.AVRIL2022\AGRILOCAL31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a:p>
            <a:pPr algn="r" eaLnBrk="1" hangingPunct="1">
              <a:spcBef>
                <a:spcPct val="0"/>
              </a:spcBef>
              <a:buFontTx/>
              <a:buNone/>
            </a:pPr>
            <a:endParaRPr lang="fr-FR" altLang="fr-FR" dirty="0">
              <a:solidFill>
                <a:srgbClr val="000000"/>
              </a:solidFill>
            </a:endParaRP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467544" y="1168197"/>
            <a:ext cx="8303593" cy="4925100"/>
          </a:xfrm>
        </p:spPr>
        <p:txBody>
          <a:bodyPr>
            <a:normAutofit fontScale="90000"/>
          </a:bodyPr>
          <a:lstStyle/>
          <a:p>
            <a:pPr algn="l"/>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300" dirty="0" smtClean="0">
                <a:solidFill>
                  <a:schemeClr val="accent1">
                    <a:lumMod val="75000"/>
                  </a:schemeClr>
                </a:solidFill>
              </a:rPr>
              <a:t>Si au final vous voulez enlever un produit de la liste, vous cliquez sur </a:t>
            </a:r>
            <a:r>
              <a:rPr lang="fr-FR" sz="1300" b="1" dirty="0" smtClean="0">
                <a:solidFill>
                  <a:srgbClr val="FF0000"/>
                </a:solidFill>
              </a:rPr>
              <a:t>la croix dans le rond rouge </a:t>
            </a:r>
            <a:r>
              <a:rPr lang="fr-FR" sz="1300" dirty="0" smtClean="0">
                <a:solidFill>
                  <a:schemeClr val="accent1">
                    <a:lumMod val="75000"/>
                  </a:schemeClr>
                </a:solidFill>
              </a:rPr>
              <a:t>pour le supprimer. </a:t>
            </a:r>
            <a:r>
              <a:rPr lang="fr-FR" sz="1300" b="1" dirty="0" smtClean="0">
                <a:solidFill>
                  <a:srgbClr val="00B050"/>
                </a:solidFill>
              </a:rPr>
              <a:t>Sinon vous « valider et continuer »</a:t>
            </a:r>
            <a:r>
              <a:rPr lang="fr-FR" sz="1300" dirty="0">
                <a:solidFill>
                  <a:schemeClr val="accent1">
                    <a:lumMod val="75000"/>
                  </a:schemeClr>
                </a:solidFill>
              </a:rPr>
              <a:t/>
            </a:r>
            <a:br>
              <a:rPr lang="fr-FR" sz="1300" dirty="0">
                <a:solidFill>
                  <a:schemeClr val="accent1">
                    <a:lumMod val="75000"/>
                  </a:schemeClr>
                </a:solidFill>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a:solidFill>
                  <a:schemeClr val="accent1">
                    <a:lumMod val="75000"/>
                  </a:schemeClr>
                </a:solidFill>
                <a:latin typeface="+mn-lt"/>
              </a:rPr>
              <a:t/>
            </a:r>
            <a:br>
              <a:rPr lang="fr-FR" sz="1200" dirty="0">
                <a:solidFill>
                  <a:schemeClr val="accent1">
                    <a:lumMod val="75000"/>
                  </a:schemeClr>
                </a:solidFill>
                <a:latin typeface="+mn-lt"/>
              </a:rPr>
            </a:br>
            <a:r>
              <a:rPr lang="fr-FR" sz="1200" dirty="0" smtClean="0">
                <a:solidFill>
                  <a:schemeClr val="accent1">
                    <a:lumMod val="75000"/>
                  </a:schemeClr>
                </a:solidFill>
                <a:latin typeface="+mn-lt"/>
              </a:rPr>
              <a:t/>
            </a:r>
            <a:br>
              <a:rPr lang="fr-FR" sz="12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a:solidFill>
                  <a:schemeClr val="accent1">
                    <a:lumMod val="75000"/>
                  </a:schemeClr>
                </a:solidFill>
                <a:latin typeface="+mn-lt"/>
              </a:rPr>
              <a:t/>
            </a:r>
            <a:br>
              <a:rPr lang="fr-FR" sz="1600" dirty="0">
                <a:solidFill>
                  <a:schemeClr val="accent1">
                    <a:lumMod val="75000"/>
                  </a:schemeClr>
                </a:solidFill>
                <a:latin typeface="+mn-lt"/>
              </a:rPr>
            </a:br>
            <a:r>
              <a:rPr lang="fr-FR" sz="1300" i="1" dirty="0" smtClean="0">
                <a:solidFill>
                  <a:srgbClr val="FFC000"/>
                </a:solidFill>
              </a:rPr>
              <a:t>NB</a:t>
            </a:r>
            <a:r>
              <a:rPr lang="fr-FR" sz="1300" i="1" dirty="0">
                <a:solidFill>
                  <a:srgbClr val="FFC000"/>
                </a:solidFill>
              </a:rPr>
              <a:t>: la recherche de produit se fait toujours en indiquant le produit au singulier; </a:t>
            </a:r>
            <a:r>
              <a:rPr lang="fr-FR" sz="1300" i="1" dirty="0" smtClean="0">
                <a:solidFill>
                  <a:srgbClr val="FFC000"/>
                </a:solidFill>
              </a:rPr>
              <a:t/>
            </a:r>
            <a:br>
              <a:rPr lang="fr-FR" sz="1300" i="1" dirty="0" smtClean="0">
                <a:solidFill>
                  <a:srgbClr val="FFC000"/>
                </a:solidFill>
              </a:rPr>
            </a:br>
            <a:r>
              <a:rPr lang="fr-FR" sz="1300" i="1" dirty="0" smtClean="0">
                <a:solidFill>
                  <a:srgbClr val="FFC000"/>
                </a:solidFill>
              </a:rPr>
              <a:t>par </a:t>
            </a:r>
            <a:r>
              <a:rPr lang="fr-FR" sz="1300" i="1" dirty="0">
                <a:solidFill>
                  <a:srgbClr val="FFC000"/>
                </a:solidFill>
              </a:rPr>
              <a:t>exemple vous voulez </a:t>
            </a:r>
            <a:r>
              <a:rPr lang="fr-FR" sz="1300" i="1" dirty="0" smtClean="0">
                <a:solidFill>
                  <a:srgbClr val="FFC000"/>
                </a:solidFill>
              </a:rPr>
              <a:t>40 </a:t>
            </a:r>
            <a:r>
              <a:rPr lang="fr-FR" sz="1300" i="1" dirty="0">
                <a:solidFill>
                  <a:srgbClr val="FFC000"/>
                </a:solidFill>
              </a:rPr>
              <a:t>kg de </a:t>
            </a:r>
            <a:r>
              <a:rPr lang="fr-FR" sz="1300" i="1" dirty="0" smtClean="0">
                <a:solidFill>
                  <a:srgbClr val="FFC000"/>
                </a:solidFill>
              </a:rPr>
              <a:t>courgettes, </a:t>
            </a:r>
            <a:r>
              <a:rPr lang="fr-FR" sz="1300" i="1" dirty="0">
                <a:solidFill>
                  <a:srgbClr val="FFC000"/>
                </a:solidFill>
              </a:rPr>
              <a:t>notez </a:t>
            </a:r>
            <a:r>
              <a:rPr lang="fr-FR" sz="1300" i="1" dirty="0" smtClean="0">
                <a:solidFill>
                  <a:srgbClr val="FFC000"/>
                </a:solidFill>
              </a:rPr>
              <a:t>COURGETTE </a:t>
            </a:r>
            <a:r>
              <a:rPr lang="fr-FR" sz="1300" i="1" dirty="0">
                <a:solidFill>
                  <a:srgbClr val="FFC000"/>
                </a:solidFill>
              </a:rPr>
              <a:t>(et </a:t>
            </a:r>
            <a:r>
              <a:rPr lang="fr-FR" sz="1300" i="1" dirty="0" smtClean="0">
                <a:solidFill>
                  <a:srgbClr val="FFC000"/>
                </a:solidFill>
              </a:rPr>
              <a:t>non - courgettes).</a:t>
            </a:r>
            <a:r>
              <a:rPr lang="fr-FR" sz="1300" dirty="0" smtClean="0">
                <a:solidFill>
                  <a:schemeClr val="accent1">
                    <a:lumMod val="75000"/>
                  </a:schemeClr>
                </a:solidFill>
                <a:latin typeface="+mn-lt"/>
              </a:rPr>
              <a:t/>
            </a:r>
            <a:br>
              <a:rPr lang="fr-FR" sz="1300" dirty="0" smtClean="0">
                <a:solidFill>
                  <a:schemeClr val="accent1">
                    <a:lumMod val="75000"/>
                  </a:schemeClr>
                </a:solidFill>
                <a:latin typeface="+mn-lt"/>
              </a:rPr>
            </a:br>
            <a:r>
              <a:rPr lang="fr-FR" sz="1300" dirty="0">
                <a:solidFill>
                  <a:schemeClr val="accent1">
                    <a:lumMod val="75000"/>
                  </a:schemeClr>
                </a:solidFill>
                <a:latin typeface="+mn-lt"/>
              </a:rPr>
              <a:t/>
            </a:r>
            <a:br>
              <a:rPr lang="fr-FR" sz="1300" dirty="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endParaRPr lang="fr-FR" sz="14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8</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3"/>
          <p:cNvPicPr>
            <a:picLocks noChangeAspect="1"/>
          </p:cNvPicPr>
          <p:nvPr/>
        </p:nvPicPr>
        <p:blipFill>
          <a:blip r:embed="rId6"/>
          <a:stretch>
            <a:fillRect/>
          </a:stretch>
        </p:blipFill>
        <p:spPr>
          <a:xfrm>
            <a:off x="743621" y="1926455"/>
            <a:ext cx="7511505" cy="3740381"/>
          </a:xfrm>
          <a:prstGeom prst="rect">
            <a:avLst/>
          </a:prstGeom>
        </p:spPr>
      </p:pic>
    </p:spTree>
    <p:extLst>
      <p:ext uri="{BB962C8B-B14F-4D97-AF65-F5344CB8AC3E}">
        <p14:creationId xmlns:p14="http://schemas.microsoft.com/office/powerpoint/2010/main" val="543575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 1" descr="BB-0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626"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Espace réservé du numéro de diapositive 5"/>
          <p:cNvSpPr txBox="1">
            <a:spLocks noGrp="1"/>
          </p:cNvSpPr>
          <p:nvPr/>
        </p:nvSpPr>
        <p:spPr bwMode="auto">
          <a:xfrm>
            <a:off x="6057900" y="6356352"/>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cs typeface="Arial" panose="020B0604020202020204" pitchFamily="34" charset="0"/>
              </a:defRPr>
            </a:lvl1pPr>
            <a:lvl2pPr marL="742950" indent="-285750" defTabSz="457200">
              <a:defRPr>
                <a:solidFill>
                  <a:schemeClr val="tx1"/>
                </a:solidFill>
                <a:latin typeface="Arial" panose="020B0604020202020204" pitchFamily="34" charset="0"/>
                <a:cs typeface="Arial" panose="020B0604020202020204" pitchFamily="34" charset="0"/>
              </a:defRPr>
            </a:lvl2pPr>
            <a:lvl3pPr marL="1143000" indent="-228600" defTabSz="457200">
              <a:defRPr>
                <a:solidFill>
                  <a:schemeClr val="tx1"/>
                </a:solidFill>
                <a:latin typeface="Arial" panose="020B0604020202020204" pitchFamily="34" charset="0"/>
                <a:cs typeface="Arial" panose="020B0604020202020204" pitchFamily="34" charset="0"/>
              </a:defRPr>
            </a:lvl3pPr>
            <a:lvl4pPr marL="1600200" indent="-228600" defTabSz="457200">
              <a:defRPr>
                <a:solidFill>
                  <a:schemeClr val="tx1"/>
                </a:solidFill>
                <a:latin typeface="Arial" panose="020B0604020202020204" pitchFamily="34" charset="0"/>
                <a:cs typeface="Arial" panose="020B0604020202020204" pitchFamily="34" charset="0"/>
              </a:defRPr>
            </a:lvl4pPr>
            <a:lvl5pPr marL="2057400" indent="-228600" defTabSz="4572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endParaRPr lang="fr-FR" altLang="fr-FR" sz="1200" dirty="0">
              <a:solidFill>
                <a:srgbClr val="898989"/>
              </a:solidFill>
            </a:endParaRPr>
          </a:p>
        </p:txBody>
      </p:sp>
      <p:sp>
        <p:nvSpPr>
          <p:cNvPr id="27653" name="Rectangle 9"/>
          <p:cNvSpPr>
            <a:spLocks noChangeArrowheads="1"/>
          </p:cNvSpPr>
          <p:nvPr/>
        </p:nvSpPr>
        <p:spPr bwMode="auto">
          <a:xfrm>
            <a:off x="165254" y="6441142"/>
            <a:ext cx="433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None/>
            </a:pPr>
            <a:r>
              <a:rPr lang="fr-FR" altLang="fr-FR" sz="1400" dirty="0" smtClean="0">
                <a:solidFill>
                  <a:srgbClr val="00789B"/>
                </a:solidFill>
                <a:latin typeface="Calibri" panose="020F0502020204030204" pitchFamily="34" charset="0"/>
              </a:rPr>
              <a:t>CD31\DGDSO\DAE\EGM.AVRIL022\AGRILOCAL31</a:t>
            </a:r>
            <a:endParaRPr lang="fr-FR" altLang="fr-FR" sz="1400" dirty="0">
              <a:solidFill>
                <a:srgbClr val="00789B"/>
              </a:solidFill>
              <a:latin typeface="Calibri" panose="020F0502020204030204" pitchFamily="34" charset="0"/>
            </a:endParaRPr>
          </a:p>
        </p:txBody>
      </p:sp>
      <p:sp>
        <p:nvSpPr>
          <p:cNvPr id="27654" name="Rectangle 7"/>
          <p:cNvSpPr>
            <a:spLocks noChangeArrowheads="1"/>
          </p:cNvSpPr>
          <p:nvPr/>
        </p:nvSpPr>
        <p:spPr bwMode="auto">
          <a:xfrm>
            <a:off x="-372862" y="1926455"/>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763" defTabSz="457200">
              <a:spcBef>
                <a:spcPct val="20000"/>
              </a:spcBef>
              <a:buChar char="•"/>
              <a:defRPr sz="3200">
                <a:solidFill>
                  <a:schemeClr val="tx1"/>
                </a:solidFill>
                <a:latin typeface="Arial" panose="020B0604020202020204" pitchFamily="34" charset="0"/>
                <a:cs typeface="Arial" panose="020B0604020202020204" pitchFamily="34" charset="0"/>
              </a:defRPr>
            </a:lvl1pPr>
            <a:lvl2pPr marL="1905000" indent="-285750" defTabSz="457200">
              <a:spcBef>
                <a:spcPct val="20000"/>
              </a:spcBef>
              <a:buChar char="–"/>
              <a:defRPr sz="2800">
                <a:solidFill>
                  <a:schemeClr val="tx1"/>
                </a:solidFill>
                <a:latin typeface="Arial" panose="020B0604020202020204" pitchFamily="34" charset="0"/>
                <a:cs typeface="Arial" panose="020B0604020202020204" pitchFamily="34" charset="0"/>
              </a:defRPr>
            </a:lvl2pPr>
            <a:lvl3pPr marL="2312988" indent="-228600" defTabSz="457200">
              <a:spcBef>
                <a:spcPct val="20000"/>
              </a:spcBef>
              <a:buChar char="•"/>
              <a:defRPr sz="2400">
                <a:solidFill>
                  <a:schemeClr val="tx1"/>
                </a:solidFill>
                <a:latin typeface="Arial" panose="020B0604020202020204" pitchFamily="34" charset="0"/>
                <a:cs typeface="Arial" panose="020B0604020202020204" pitchFamily="34" charset="0"/>
              </a:defRPr>
            </a:lvl3pPr>
            <a:lvl4pPr marL="2720975"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4pPr>
            <a:lvl5pPr marL="3128963" indent="-228600" defTabSz="457200">
              <a:spcBef>
                <a:spcPct val="20000"/>
              </a:spcBef>
              <a:buChar char="»"/>
              <a:defRPr sz="2000">
                <a:solidFill>
                  <a:schemeClr val="tx1"/>
                </a:solidFill>
                <a:latin typeface="Arial" panose="020B0604020202020204" pitchFamily="34" charset="0"/>
                <a:cs typeface="Arial" panose="020B0604020202020204" pitchFamily="34" charset="0"/>
              </a:defRPr>
            </a:lvl5pPr>
            <a:lvl6pPr marL="35861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40433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45005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4957763"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r-FR" altLang="fr-FR" dirty="0">
                <a:solidFill>
                  <a:srgbClr val="000000"/>
                </a:solidFill>
              </a:rPr>
              <a:t>								</a:t>
            </a:r>
          </a:p>
        </p:txBody>
      </p:sp>
      <p:pic>
        <p:nvPicPr>
          <p:cNvPr id="27655" name="Picture 5"/>
          <p:cNvPicPr>
            <a:picLocks noChangeAspect="1" noChangeArrowheads="1"/>
          </p:cNvPicPr>
          <p:nvPr/>
        </p:nvPicPr>
        <p:blipFill>
          <a:blip r:embed="rId4">
            <a:extLst>
              <a:ext uri="{28A0092B-C50C-407E-A947-70E740481C1C}">
                <a14:useLocalDpi xmlns:a14="http://schemas.microsoft.com/office/drawing/2010/main" val="0"/>
              </a:ext>
            </a:extLst>
          </a:blip>
          <a:srcRect l="10623" t="6981"/>
          <a:stretch>
            <a:fillRect/>
          </a:stretch>
        </p:blipFill>
        <p:spPr bwMode="auto">
          <a:xfrm>
            <a:off x="165253" y="0"/>
            <a:ext cx="8978747" cy="1168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p:cNvSpPr>
            <a:spLocks noGrp="1"/>
          </p:cNvSpPr>
          <p:nvPr>
            <p:ph type="ctrTitle"/>
          </p:nvPr>
        </p:nvSpPr>
        <p:spPr>
          <a:xfrm>
            <a:off x="383207" y="1844824"/>
            <a:ext cx="8303593" cy="3700964"/>
          </a:xfrm>
        </p:spPr>
        <p:txBody>
          <a:bodyPr>
            <a:noAutofit/>
          </a:bodyPr>
          <a:lstStyle/>
          <a:p>
            <a:pPr algn="l"/>
            <a:r>
              <a:rPr lang="fr-FR" sz="1600" b="1" u="sng" dirty="0" smtClean="0">
                <a:solidFill>
                  <a:schemeClr val="accent1">
                    <a:lumMod val="75000"/>
                  </a:schemeClr>
                </a:solidFill>
                <a:latin typeface="+mn-lt"/>
              </a:rPr>
              <a:t>La suite ne change pas, vous devez :</a:t>
            </a:r>
            <a:br>
              <a:rPr lang="fr-FR" sz="1600" b="1" u="sng" dirty="0" smtClean="0">
                <a:solidFill>
                  <a:schemeClr val="accent1">
                    <a:lumMod val="75000"/>
                  </a:schemeClr>
                </a:solidFill>
                <a:latin typeface="+mn-lt"/>
              </a:rPr>
            </a:br>
            <a:r>
              <a:rPr lang="fr-FR" sz="1600" b="1" u="sng" dirty="0" smtClean="0">
                <a:solidFill>
                  <a:schemeClr val="accent1">
                    <a:lumMod val="75000"/>
                  </a:schemeClr>
                </a:solidFill>
                <a:latin typeface="+mn-lt"/>
              </a:rPr>
              <a:t/>
            </a:r>
            <a:br>
              <a:rPr lang="fr-FR" sz="1600" b="1" u="sng" dirty="0" smtClean="0">
                <a:solidFill>
                  <a:schemeClr val="accent1">
                    <a:lumMod val="75000"/>
                  </a:schemeClr>
                </a:solidFill>
                <a:latin typeface="+mn-lt"/>
              </a:rPr>
            </a:br>
            <a:r>
              <a:rPr lang="fr-FR" sz="1600" dirty="0" smtClean="0">
                <a:solidFill>
                  <a:schemeClr val="accent1">
                    <a:lumMod val="75000"/>
                  </a:schemeClr>
                </a:solidFill>
                <a:latin typeface="+mn-lt"/>
              </a:rPr>
              <a:t>- </a:t>
            </a:r>
            <a:r>
              <a:rPr lang="fr-FR" sz="1600" dirty="0" smtClean="0">
                <a:solidFill>
                  <a:schemeClr val="accent1">
                    <a:lumMod val="75000"/>
                  </a:schemeClr>
                </a:solidFill>
                <a:latin typeface="+mn-lt"/>
              </a:rPr>
              <a:t>Sélectionner </a:t>
            </a:r>
            <a:r>
              <a:rPr lang="fr-FR" sz="1600" dirty="0" smtClean="0">
                <a:solidFill>
                  <a:schemeClr val="accent1">
                    <a:lumMod val="75000"/>
                  </a:schemeClr>
                </a:solidFill>
                <a:latin typeface="+mn-lt"/>
              </a:rPr>
              <a:t>vos fournisseurs potentiels</a:t>
            </a:r>
            <a:br>
              <a:rPr lang="fr-FR" sz="1600" dirty="0" smtClean="0">
                <a:solidFill>
                  <a:schemeClr val="accent1">
                    <a:lumMod val="75000"/>
                  </a:schemeClr>
                </a:solidFill>
                <a:latin typeface="+mn-lt"/>
              </a:rPr>
            </a:br>
            <a:r>
              <a:rPr lang="fr-FR" sz="1400" i="1" dirty="0" smtClean="0">
                <a:solidFill>
                  <a:schemeClr val="accent1">
                    <a:lumMod val="75000"/>
                  </a:schemeClr>
                </a:solidFill>
                <a:latin typeface="+mn-lt"/>
              </a:rPr>
              <a:t>ensuite il y a un récapitulatif de vos produits commandés avec les quantités qui vous permet de vérifier qu’il n’y a pas d’erreur</a:t>
            </a:r>
            <a:br>
              <a:rPr lang="fr-FR" sz="1400" i="1"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t>
            </a:r>
            <a:r>
              <a:rPr lang="fr-FR" sz="1600" dirty="0" smtClean="0">
                <a:solidFill>
                  <a:schemeClr val="accent1">
                    <a:lumMod val="75000"/>
                  </a:schemeClr>
                </a:solidFill>
                <a:latin typeface="+mn-lt"/>
              </a:rPr>
              <a:t>Remplir </a:t>
            </a:r>
            <a:r>
              <a:rPr lang="fr-FR" sz="1600" dirty="0" smtClean="0">
                <a:solidFill>
                  <a:schemeClr val="accent1">
                    <a:lumMod val="75000"/>
                  </a:schemeClr>
                </a:solidFill>
                <a:latin typeface="+mn-lt"/>
              </a:rPr>
              <a:t>les conditions d’attribution du marché avec les critères de pondération puis les modalités de livraison</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t>
            </a:r>
            <a:r>
              <a:rPr lang="fr-FR" sz="1600" dirty="0" smtClean="0">
                <a:solidFill>
                  <a:schemeClr val="accent1">
                    <a:lumMod val="75000"/>
                  </a:schemeClr>
                </a:solidFill>
                <a:latin typeface="+mn-lt"/>
              </a:rPr>
              <a:t>Valider </a:t>
            </a:r>
            <a:r>
              <a:rPr lang="fr-FR" sz="1600" dirty="0" smtClean="0">
                <a:solidFill>
                  <a:schemeClr val="accent1">
                    <a:lumMod val="75000"/>
                  </a:schemeClr>
                </a:solidFill>
                <a:latin typeface="+mn-lt"/>
              </a:rPr>
              <a:t>et passer à l’étape suivante</a:t>
            </a:r>
            <a:br>
              <a:rPr lang="fr-FR" sz="1600" dirty="0" smtClean="0">
                <a:solidFill>
                  <a:schemeClr val="accent1">
                    <a:lumMod val="75000"/>
                  </a:schemeClr>
                </a:solidFill>
                <a:latin typeface="+mn-lt"/>
              </a:rPr>
            </a:br>
            <a:r>
              <a:rPr lang="fr-FR" sz="1400" i="1" dirty="0" smtClean="0">
                <a:solidFill>
                  <a:schemeClr val="accent1">
                    <a:lumMod val="75000"/>
                  </a:schemeClr>
                </a:solidFill>
                <a:latin typeface="+mn-lt"/>
              </a:rPr>
              <a:t>apparait le récapitulatif de la consultation avec les produits commandés et les fournisseurs sollicités </a:t>
            </a:r>
            <a:r>
              <a:rPr lang="fr-FR" sz="1400" dirty="0" smtClean="0">
                <a:solidFill>
                  <a:schemeClr val="accent1">
                    <a:lumMod val="75000"/>
                  </a:schemeClr>
                </a:solidFill>
                <a:latin typeface="+mn-lt"/>
              </a:rPr>
              <a:t/>
            </a:r>
            <a:br>
              <a:rPr lang="fr-FR" sz="14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t>
            </a:r>
            <a:r>
              <a:rPr lang="fr-FR" sz="1600" dirty="0" smtClean="0">
                <a:solidFill>
                  <a:schemeClr val="accent1">
                    <a:lumMod val="75000"/>
                  </a:schemeClr>
                </a:solidFill>
                <a:latin typeface="+mn-lt"/>
              </a:rPr>
              <a:t>Possibilité </a:t>
            </a:r>
            <a:r>
              <a:rPr lang="fr-FR" sz="1600" dirty="0" smtClean="0">
                <a:solidFill>
                  <a:schemeClr val="accent1">
                    <a:lumMod val="75000"/>
                  </a:schemeClr>
                </a:solidFill>
                <a:latin typeface="+mn-lt"/>
              </a:rPr>
              <a:t>de décocher l’avis de publicité</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t>
            </a:r>
            <a:r>
              <a:rPr lang="fr-FR" sz="1600" dirty="0" smtClean="0">
                <a:solidFill>
                  <a:schemeClr val="accent1">
                    <a:lumMod val="75000"/>
                  </a:schemeClr>
                </a:solidFill>
                <a:latin typeface="+mn-lt"/>
              </a:rPr>
              <a:t>Et </a:t>
            </a:r>
            <a:r>
              <a:rPr lang="fr-FR" sz="1600" dirty="0" smtClean="0">
                <a:solidFill>
                  <a:schemeClr val="accent1">
                    <a:lumMod val="75000"/>
                  </a:schemeClr>
                </a:solidFill>
                <a:latin typeface="+mn-lt"/>
              </a:rPr>
              <a:t>enfin valider la publication du  marché</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r>
              <a:rPr lang="fr-FR" sz="1600" dirty="0" smtClean="0">
                <a:solidFill>
                  <a:schemeClr val="accent1">
                    <a:lumMod val="75000"/>
                  </a:schemeClr>
                </a:solidFill>
                <a:latin typeface="+mn-lt"/>
              </a:rPr>
              <a:t/>
            </a:r>
            <a:br>
              <a:rPr lang="fr-FR" sz="1600" dirty="0" smtClean="0">
                <a:solidFill>
                  <a:schemeClr val="accent1">
                    <a:lumMod val="75000"/>
                  </a:schemeClr>
                </a:solidFill>
                <a:latin typeface="+mn-lt"/>
              </a:rPr>
            </a:br>
            <a:endParaRPr lang="fr-FR" sz="1600" dirty="0">
              <a:solidFill>
                <a:schemeClr val="accent1">
                  <a:lumMod val="75000"/>
                </a:schemeClr>
              </a:solidFill>
              <a:latin typeface="+mn-lt"/>
            </a:endParaRPr>
          </a:p>
        </p:txBody>
      </p:sp>
      <p:sp>
        <p:nvSpPr>
          <p:cNvPr id="2" name="Espace réservé du numéro de diapositive 1"/>
          <p:cNvSpPr>
            <a:spLocks noGrp="1"/>
          </p:cNvSpPr>
          <p:nvPr>
            <p:ph type="sldNum" sz="quarter" idx="12"/>
          </p:nvPr>
        </p:nvSpPr>
        <p:spPr/>
        <p:txBody>
          <a:bodyPr/>
          <a:lstStyle/>
          <a:p>
            <a:pPr>
              <a:defRPr/>
            </a:pPr>
            <a:fld id="{DA09E2F4-5693-49C2-97E9-1E325A0D56E6}" type="slidenum">
              <a:rPr lang="fr-FR" altLang="fr-FR" smtClean="0"/>
              <a:pPr>
                <a:defRPr/>
              </a:pPr>
              <a:t>9</a:t>
            </a:fld>
            <a:endParaRPr lang="fr-FR" altLang="fr-FR" dirty="0"/>
          </a:p>
        </p:txBody>
      </p:sp>
      <p:pic>
        <p:nvPicPr>
          <p:cNvPr id="9" name="Picture 11" descr="J:\Dossiers Transversaux Techniques\Agrilocal\outils com\Agrilocal31-logoNE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20614" y="0"/>
            <a:ext cx="830654"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5021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5405</Words>
  <Application>Microsoft Office PowerPoint</Application>
  <PresentationFormat>Affichage à l'écran (4:3)</PresentationFormat>
  <Paragraphs>1596</Paragraphs>
  <Slides>11</Slides>
  <Notes>11</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11</vt:i4>
      </vt:variant>
    </vt:vector>
  </HeadingPairs>
  <TitlesOfParts>
    <vt:vector size="14" baseType="lpstr">
      <vt:lpstr>Arial</vt:lpstr>
      <vt:lpstr>Calibri</vt:lpstr>
      <vt:lpstr>Thème Office</vt:lpstr>
      <vt:lpstr>Fiche technique                                                       LES MARCHES FRUITS ET LEGUMES</vt:lpstr>
      <vt:lpstr>1. Respecter un équilibre entre la quantité demandée et la distance géographique du producteur sélectionné   2. Regrouper la commande – consultation multi-produits  3. Favoriser les Marchés à Bons de Commandes (MBC)  4. Favoriser la saisonnalité des produits lors des lancements de marchés  </vt:lpstr>
      <vt:lpstr>  1. Respecter un équilibre entre la quantité demandée et la distance géographique du producteur sélectionné   Quand vous lancez un marché pour des fruits et légumes, il est important de « créer » un équilibre entre la quantité demandée et la distance à effectuer par le producteur pour la livraison.   La plateforme Agrilocal  a pour vocation de promouvoir les circuits courts, le développement de l’agriculture  de proximité, les productions avec le moins d’externalités négatives pour l’environnement dont le bilan carbone et une juste rémunération des agriculteurs.  Comme c’est le fournisseur qui livre, il est important qu’il ne se déplace pas à perte, surtout en ce moment avec l’inflation du prix du carburant et des matières premières.  Par exemple : ne pas lancer une consultation pour commander 10 kg de carottes alors que le 1e producteur qui apparait dans votre liste est à 40 km (ce qui fait 80 km A/R pour faire la livraison).  Les fournisseurs ne se déplaceront plus si un montant raisonnable n’est pas atteint !  L’outil cartographique mis à votre disposition dans votre espace personnel (onglet « Cartographie ») vous permet de visualiser l’offre par producteur mais aussi par produit à proximité de votre établissement.  N’hésitez pas à vous en servir avant de lancer des consultations pour voir les offres potentielles inscrites sur votre territoire proche.     </vt:lpstr>
      <vt:lpstr>2. Regrouper la commande – faire une CONSULTATION MULTI-PRODUITS  Dans la même logique d’efficience environnementale et économique il est préférable de lancer une consultation pour un marché comprenant plusieurs légumes ou plusieurs fruits ou encore plusieurs fruits et légumes. Donc de regrouper la commande, de faire une consultation multi-produits.   Par exemple vous lancez: • 1 consultation pour des légumes : 50 kg d’aubergines  + 15 kg de betteraves + 20 salades + 5 kg de poireaux. • 1 consultation pour des fruits et des légumes : 300 pommes + 25 melons + 30 choux rouges + 30 kg de carottes + 30 kg de pommes de terre.  Le + pour vous: gain de temps pour passer votre consultation sur la plateforme, vous n’en faite plus qu’un au lieu de 2, 5 ou 10. Et vous aurez plus de réponses.  Le + pour le producteur: au lieu d’avoir plusieurs notifications il n’en recevra qu’une donc gain de temps pour lui. Et surtout il y répondra aussi plus facilement car le montant de la commande lui permettra au moins de rentrer dans ses frais.    </vt:lpstr>
      <vt:lpstr> Concrètement, quand vous lancez votre consultation en gré à gré, au lieu d’en faire une par produit vous rajoutez les produits les uns à la suite des autres.  La démarche  est la même au début : Vous lancez votre consultation en gré à gré, puis vous indiquez votre premier produit, la quantité et la date de livraison et cliquez sur « Ajouter à ma liste de produits »                       </vt:lpstr>
      <vt:lpstr>Après avoir indiquer la date de fermeture de la consultation, au lieu de « valider et continuer », vous cliquez sur Ajouter un nouveau produit (croix verte)                         </vt:lpstr>
      <vt:lpstr>A présent vous indiquez le second produit, vous cliquez sur « Ajouter à ma liste de produits » et ainsi de suite.                      </vt:lpstr>
      <vt:lpstr>        Si au final vous voulez enlever un produit de la liste, vous cliquez sur la croix dans le rond rouge pour le supprimer. Sinon vous « valider et continuer »                       NB: la recherche de produit se fait toujours en indiquant le produit au singulier;  par exemple vous voulez 40 kg de courgettes, notez COURGETTE (et non - courgettes).      </vt:lpstr>
      <vt:lpstr>La suite ne change pas, vous devez :  - Sélectionner vos fournisseurs potentiels ensuite il y a un récapitulatif de vos produits commandés avec les quantités qui vous permet de vérifier qu’il n’y a pas d’erreur  - Remplir les conditions d’attribution du marché avec les critères de pondération puis les modalités de livraison  - Valider et passer à l’étape suivante apparait le récapitulatif de la consultation avec les produits commandés et les fournisseurs sollicités   - Possibilité de décocher l’avis de publicité  - Et enfin valider la publication du  marché   </vt:lpstr>
      <vt:lpstr>3. Favoriser les Marchés à Bons de Commandes (MBC)  Pour les fruits et légumes, passer des MBC peut vous permettre d’avoir plus de réponses de la part des producteurs car cela leur assurent la vente d’une partie de leur production de manière régulière, sur un temps donné et cela leur permet aussi d’anticiper les semis et leurs productions pour répondre à l’offre.   Par contre cela demande aussi une certaine souplesse de votre part concernant les fruits et légumes commandés car il y a toujours les aléas climatiques et économiques qui rentrent en jeu surtout si vous lancez des MBC sur 6 mois/1 an. Exemple de souplesse: quand vous faites vos menus au lieu d’indiquer « carottes râpées » vous indiquez « crudités de saison».  Un entre deux judicieux pourrait être de faire des MBC de vacances à vacances.  TRES IMPORTANT AUSSI: Indiquer dans les MBC la PERIODICITE des livraisons intermédiaires. Si les propositions ne vous conviennent pas dans la liste déroulante, vous pouvez notifier cette périodicité soit au début de votre MBC dans le « commentaire produit », soit à la fin dans le « mail personnalisé ». Et pour ces livraisons intermédiaires mettre des quantités suffisantes pour que le fournisseur ne se déplace pas à perte. Par exemple:  ne pas demander 12 salades pour un montant de 11,30€ </vt:lpstr>
      <vt:lpstr> 4. Favoriser la saisonnalité des produits lors des lancements de marchés   Un des objectifs de la plateforme et de son utilisation par les acheteurs publics de la restauration collective est aussi la sensibilisation des élèves au lien entre agriculture, saisons et alimentation et leur faire découvrir les produits de la Haute-Garonne. De plus, le respect de la saisonnalité dans l’achat des fruits et légumes est somme toute essentiel pour des raisons environnementales, économiques et gustatives.  Sur Agrilocal, chaque fournisseur a indiqué la saisonnalité de chacun de ses produits. Donc si vous lancez une consultation pour des produits qui n’ont pas la bonne saisonnalité, le fournisseur n’apparaitra pas.  Vous pouvez vous référez à notre calendrier de saisonnalité des produits de Haute-Garonne sur notre site public www.agrilocal31.com (dans l’onglet vert « Actualités ») que vous pouvez télécharger et/ou imprimer. On peut aussi vous l’envoyer à votre demande.    </vt:lpstr>
    </vt:vector>
  </TitlesOfParts>
  <Company>Conseil Departemental 31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Fiche technique                                                       LES MARCHES FRUITS ET LEGUMES</dc:title>
  <dc:creator>Gandini Miletto Eloise</dc:creator>
  <cp:lastModifiedBy>Gandini Miletto Eloise</cp:lastModifiedBy>
  <cp:revision>21</cp:revision>
  <dcterms:created xsi:type="dcterms:W3CDTF">2020-10-19T11:57:37Z</dcterms:created>
  <dcterms:modified xsi:type="dcterms:W3CDTF">2022-04-26T14:20:05Z</dcterms:modified>
</cp:coreProperties>
</file>